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81" r:id="rId3"/>
    <p:sldId id="280" r:id="rId4"/>
    <p:sldId id="296" r:id="rId5"/>
    <p:sldId id="311" r:id="rId6"/>
    <p:sldId id="312" r:id="rId7"/>
    <p:sldId id="297" r:id="rId8"/>
    <p:sldId id="303" r:id="rId9"/>
    <p:sldId id="298" r:id="rId10"/>
    <p:sldId id="299" r:id="rId11"/>
    <p:sldId id="300" r:id="rId12"/>
    <p:sldId id="301" r:id="rId13"/>
    <p:sldId id="302" r:id="rId14"/>
    <p:sldId id="304" r:id="rId15"/>
    <p:sldId id="305" r:id="rId16"/>
    <p:sldId id="310" r:id="rId17"/>
    <p:sldId id="306" r:id="rId18"/>
    <p:sldId id="307" r:id="rId19"/>
    <p:sldId id="308" r:id="rId20"/>
    <p:sldId id="309" r:id="rId21"/>
    <p:sldId id="313" r:id="rId22"/>
    <p:sldId id="314" r:id="rId23"/>
    <p:sldId id="315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183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14.09.2022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669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14.09.2022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110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14.09.2022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60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14.09.2022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46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14.09.2022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7843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14.09.2022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6126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14.09.2022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102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14.09.2022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387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14.09.2022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87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14.09.2022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3785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14.09.2022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6004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14.09.2022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919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70756" y="116632"/>
            <a:ext cx="7273925" cy="576262"/>
          </a:xfrm>
          <a:noFill/>
        </p:spPr>
        <p:txBody>
          <a:bodyPr>
            <a:normAutofit fontScale="90000"/>
          </a:bodyPr>
          <a:lstStyle/>
          <a:p>
            <a:pPr algn="ctr"/>
            <a:r>
              <a:rPr lang="ru-RU" altLang="ru-RU" sz="4000" b="1" dirty="0">
                <a:ln>
                  <a:solidFill>
                    <a:schemeClr val="tx1"/>
                  </a:solidFill>
                </a:ln>
                <a:latin typeface="Monotype Corsiva" pitchFamily="66" charset="0"/>
              </a:rPr>
              <a:t> А.Н.Рудяков   Г.И.Кривцова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59632" y="1124744"/>
            <a:ext cx="7128792" cy="1368151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ru-RU" altLang="ru-RU" sz="51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Рабочие тетради</a:t>
            </a:r>
          </a:p>
          <a:p>
            <a:pPr>
              <a:lnSpc>
                <a:spcPct val="90000"/>
              </a:lnSpc>
            </a:pPr>
            <a:r>
              <a:rPr lang="ru-RU" altLang="ru-RU" sz="51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по русскому языку</a:t>
            </a:r>
          </a:p>
          <a:p>
            <a:pPr>
              <a:lnSpc>
                <a:spcPct val="90000"/>
              </a:lnSpc>
            </a:pPr>
            <a:endParaRPr lang="ru-RU" altLang="ru-RU" sz="40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1238106" y="2132856"/>
            <a:ext cx="7272808" cy="3024385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" pitchFamily="2" charset="2"/>
              <a:defRPr sz="2600" b="1">
                <a:solidFill>
                  <a:schemeClr val="tx2"/>
                </a:solidFill>
                <a:latin typeface="Arial" charset="0"/>
              </a:defRPr>
            </a:lvl1pPr>
            <a:lvl2pPr algn="ctr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defRPr sz="2500">
                <a:solidFill>
                  <a:schemeClr val="tx2"/>
                </a:solidFill>
                <a:latin typeface="Arial" charset="0"/>
              </a:defRPr>
            </a:lvl2pPr>
            <a:lvl3pPr algn="ctr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defRPr sz="2200">
                <a:solidFill>
                  <a:schemeClr val="tx2"/>
                </a:solidFill>
                <a:latin typeface="Arial" charset="0"/>
              </a:defRPr>
            </a:lvl3pPr>
            <a:lvl4pPr algn="ctr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defRPr sz="2000">
                <a:solidFill>
                  <a:schemeClr val="tx2"/>
                </a:solidFill>
                <a:latin typeface="Arial" charset="0"/>
              </a:defRPr>
            </a:lvl4pPr>
            <a:lvl5pPr algn="ctr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defRPr sz="2000">
                <a:solidFill>
                  <a:schemeClr val="tx2"/>
                </a:solidFill>
                <a:latin typeface="Arial" charset="0"/>
              </a:defRPr>
            </a:lvl5pPr>
            <a:lvl6pPr algn="ctr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defRPr sz="2000">
                <a:solidFill>
                  <a:schemeClr val="tx2"/>
                </a:solidFill>
                <a:latin typeface="Arial" charset="0"/>
              </a:defRPr>
            </a:lvl6pPr>
            <a:lvl7pPr algn="ctr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defRPr sz="2000">
                <a:solidFill>
                  <a:schemeClr val="tx2"/>
                </a:solidFill>
                <a:latin typeface="Arial" charset="0"/>
              </a:defRPr>
            </a:lvl7pPr>
            <a:lvl8pPr algn="ctr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defRPr sz="2000">
                <a:solidFill>
                  <a:schemeClr val="tx2"/>
                </a:solidFill>
                <a:latin typeface="Arial" charset="0"/>
              </a:defRPr>
            </a:lvl8pPr>
            <a:lvl9pPr algn="ctr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defRPr sz="2000">
                <a:solidFill>
                  <a:schemeClr val="tx2"/>
                </a:solidFill>
                <a:latin typeface="Arial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Clr>
                <a:srgbClr val="0078F0"/>
              </a:buClr>
            </a:pPr>
            <a:r>
              <a:rPr lang="ru-RU" alt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1026" name="Picture 2" descr="C:\Users\Татьяна\Desktop\1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852936"/>
            <a:ext cx="6408712" cy="35663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173078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6632"/>
            <a:ext cx="7571184" cy="550414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Говорите правильно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142984"/>
            <a:ext cx="7704856" cy="53127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/>
              <a:t> 5 класс</a:t>
            </a:r>
          </a:p>
          <a:p>
            <a:pPr>
              <a:buNone/>
            </a:pPr>
            <a:r>
              <a:rPr lang="ru-RU" sz="2800" dirty="0" err="1"/>
              <a:t>Упр</a:t>
            </a:r>
            <a:r>
              <a:rPr lang="ru-RU" sz="2800" dirty="0"/>
              <a:t> </a:t>
            </a:r>
            <a:r>
              <a:rPr lang="ru-RU" sz="2800" b="1" i="1" dirty="0"/>
              <a:t>12. Говорите правильно. Произносите правильно сочетание  -</a:t>
            </a:r>
            <a:r>
              <a:rPr lang="ru-RU" sz="2800" b="1" i="1" dirty="0" err="1"/>
              <a:t>чт</a:t>
            </a:r>
            <a:r>
              <a:rPr lang="ru-RU" sz="2800" b="1" i="1" dirty="0"/>
              <a:t>- (поработайте над своей дикцией).</a:t>
            </a:r>
            <a:endParaRPr lang="ru-RU" sz="2800" dirty="0"/>
          </a:p>
          <a:p>
            <a:r>
              <a:rPr lang="ru-RU" sz="2800" b="1" i="1" dirty="0"/>
              <a:t>(</a:t>
            </a:r>
            <a:r>
              <a:rPr lang="ru-RU" sz="2800" b="1" i="1" dirty="0" err="1"/>
              <a:t>шт</a:t>
            </a:r>
            <a:r>
              <a:rPr lang="ru-RU" sz="2800" b="1" i="1" dirty="0"/>
              <a:t>) </a:t>
            </a:r>
            <a:r>
              <a:rPr lang="ru-RU" sz="2800" dirty="0"/>
              <a:t>– что, чтобы, кое-что, что-нибудь, потому что.</a:t>
            </a:r>
          </a:p>
          <a:p>
            <a:pPr>
              <a:buNone/>
            </a:pPr>
            <a:r>
              <a:rPr lang="ru-RU" sz="2800" b="1" i="1" dirty="0"/>
              <a:t> Упр.49. Говорите  правильно.</a:t>
            </a:r>
            <a:r>
              <a:rPr lang="ru-RU" sz="2800" b="1" dirty="0"/>
              <a:t> </a:t>
            </a:r>
            <a:r>
              <a:rPr lang="ru-RU" sz="2800" dirty="0"/>
              <a:t> Произносите твёрдо сочетание  букв </a:t>
            </a:r>
            <a:r>
              <a:rPr lang="ru-RU" sz="2800" b="1" dirty="0"/>
              <a:t>те</a:t>
            </a:r>
            <a:r>
              <a:rPr lang="ru-RU" sz="2800" dirty="0"/>
              <a:t> [</a:t>
            </a:r>
            <a:r>
              <a:rPr lang="ru-RU" sz="2800" dirty="0" err="1"/>
              <a:t>тэ</a:t>
            </a:r>
            <a:r>
              <a:rPr lang="ru-RU" sz="2800" dirty="0"/>
              <a:t>]  </a:t>
            </a:r>
          </a:p>
          <a:p>
            <a:r>
              <a:rPr lang="ru-RU" sz="2800" dirty="0"/>
              <a:t>Ан</a:t>
            </a:r>
            <a:r>
              <a:rPr lang="ru-RU" sz="2800" b="1" dirty="0"/>
              <a:t>те</a:t>
            </a:r>
            <a:r>
              <a:rPr lang="ru-RU" sz="2800" dirty="0"/>
              <a:t>нна, а</a:t>
            </a:r>
            <a:r>
              <a:rPr lang="ru-RU" sz="2800" b="1" dirty="0"/>
              <a:t>те</a:t>
            </a:r>
            <a:r>
              <a:rPr lang="ru-RU" sz="2800" dirty="0"/>
              <a:t>лье, бу</a:t>
            </a:r>
            <a:r>
              <a:rPr lang="ru-RU" sz="2800" b="1" dirty="0"/>
              <a:t>те</a:t>
            </a:r>
            <a:r>
              <a:rPr lang="ru-RU" sz="2800" dirty="0"/>
              <a:t>рброд, ин</a:t>
            </a:r>
            <a:r>
              <a:rPr lang="ru-RU" sz="2800" b="1" dirty="0"/>
              <a:t>те</a:t>
            </a:r>
            <a:r>
              <a:rPr lang="ru-RU" sz="2800" dirty="0"/>
              <a:t>рвью, компью</a:t>
            </a:r>
            <a:r>
              <a:rPr lang="ru-RU" sz="2800" b="1" dirty="0"/>
              <a:t>те</a:t>
            </a:r>
            <a:r>
              <a:rPr lang="ru-RU" sz="2800" dirty="0"/>
              <a:t>р, ло</a:t>
            </a:r>
            <a:r>
              <a:rPr lang="ru-RU" sz="2800" b="1" dirty="0"/>
              <a:t>те</a:t>
            </a:r>
            <a:r>
              <a:rPr lang="ru-RU" sz="2800" dirty="0"/>
              <a:t>рея.</a:t>
            </a:r>
          </a:p>
          <a:p>
            <a:pPr>
              <a:buNone/>
            </a:pPr>
            <a:endParaRPr lang="ru-RU" sz="2800" dirty="0"/>
          </a:p>
          <a:p>
            <a:pPr>
              <a:buNone/>
            </a:pPr>
            <a:endParaRPr lang="ru-RU" sz="2800" dirty="0"/>
          </a:p>
          <a:p>
            <a:pPr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2270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6632"/>
            <a:ext cx="7571184" cy="550414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Говорите правильно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142984"/>
            <a:ext cx="7704856" cy="531275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800" dirty="0"/>
              <a:t> 6 класс</a:t>
            </a:r>
          </a:p>
          <a:p>
            <a:pPr>
              <a:buNone/>
            </a:pPr>
            <a:r>
              <a:rPr lang="ru-RU" sz="2800" b="1" dirty="0"/>
              <a:t>Упр. </a:t>
            </a:r>
            <a:r>
              <a:rPr lang="ru-RU" sz="2800" b="1" i="1" dirty="0"/>
              <a:t>15.Говорите  правильно.  Расставьте  ударение в словах.</a:t>
            </a:r>
            <a:br>
              <a:rPr lang="ru-RU" sz="2800" dirty="0"/>
            </a:br>
            <a:r>
              <a:rPr lang="ru-RU" sz="2800" dirty="0"/>
              <a:t>Меня знают с давних пор,   </a:t>
            </a:r>
          </a:p>
          <a:p>
            <a:pPr>
              <a:buNone/>
            </a:pPr>
            <a:r>
              <a:rPr lang="ru-RU" sz="2800" dirty="0"/>
              <a:t>    Называюсь я </a:t>
            </a:r>
            <a:r>
              <a:rPr lang="ru-RU" sz="2800" i="1" dirty="0"/>
              <a:t>фарфор.</a:t>
            </a:r>
          </a:p>
          <a:p>
            <a:pPr>
              <a:buNone/>
            </a:pPr>
            <a:r>
              <a:rPr lang="ru-RU" sz="2800" dirty="0"/>
              <a:t>                             Выше строчки, среди строф,</a:t>
            </a:r>
          </a:p>
          <a:p>
            <a:pPr>
              <a:buNone/>
            </a:pPr>
            <a:r>
              <a:rPr lang="ru-RU" sz="2800" dirty="0"/>
              <a:t>                              Запятая- </a:t>
            </a:r>
            <a:r>
              <a:rPr lang="ru-RU" sz="2800" i="1" dirty="0"/>
              <a:t>апостроф.</a:t>
            </a:r>
          </a:p>
          <a:p>
            <a:pPr>
              <a:buNone/>
            </a:pPr>
            <a:r>
              <a:rPr lang="ru-RU" sz="2800" b="1" i="1" dirty="0"/>
              <a:t>Упр. 20.Говорите правильно. Обратите  внимание на рифму. Поставьте  ударение в  выделенном слове. Просклоняйте его по падежам.</a:t>
            </a:r>
            <a:endParaRPr lang="ru-RU" sz="2800" dirty="0"/>
          </a:p>
          <a:p>
            <a:pPr>
              <a:buNone/>
            </a:pPr>
            <a:r>
              <a:rPr lang="ru-RU" sz="2800" dirty="0"/>
              <a:t>На кровать кладут меня,</a:t>
            </a:r>
          </a:p>
          <a:p>
            <a:pPr>
              <a:buNone/>
            </a:pPr>
            <a:r>
              <a:rPr lang="ru-RU" sz="2800" dirty="0"/>
              <a:t>Называюсь </a:t>
            </a:r>
            <a:r>
              <a:rPr lang="ru-RU" sz="2800" b="1" dirty="0"/>
              <a:t>простыня</a:t>
            </a:r>
            <a:r>
              <a:rPr lang="ru-RU" sz="2800" dirty="0"/>
              <a:t>.</a:t>
            </a:r>
          </a:p>
          <a:p>
            <a:pPr>
              <a:buNone/>
            </a:pPr>
            <a:endParaRPr lang="ru-RU" sz="2800" dirty="0"/>
          </a:p>
          <a:p>
            <a:pPr>
              <a:buNone/>
            </a:pPr>
            <a:endParaRPr lang="ru-RU" sz="2800" dirty="0"/>
          </a:p>
          <a:p>
            <a:pPr>
              <a:buNone/>
            </a:pPr>
            <a:endParaRPr lang="ru-RU" sz="2800" dirty="0"/>
          </a:p>
          <a:p>
            <a:pPr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2270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6632"/>
            <a:ext cx="7571184" cy="550414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Говорите правильно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142984"/>
            <a:ext cx="7704856" cy="53127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/>
              <a:t> 6 класс</a:t>
            </a:r>
          </a:p>
          <a:p>
            <a:pPr>
              <a:buNone/>
            </a:pPr>
            <a:r>
              <a:rPr lang="ru-RU" sz="2800" b="1" i="1" dirty="0"/>
              <a:t> Упр.79.Говорите правильно. Образуйте от данных слов множественное число И.п. и множественное число Р.п.(устно).    </a:t>
            </a:r>
            <a:endParaRPr lang="ru-RU" sz="2800" dirty="0"/>
          </a:p>
          <a:p>
            <a:pPr>
              <a:buNone/>
            </a:pPr>
            <a:r>
              <a:rPr lang="ru-RU" sz="2800" dirty="0"/>
              <a:t>    Лектор, инженер, шофёр, бухгалтер, инспектор, слесарь, токарь,  катер, договор, возраст, крем, суп,  директор, профессор, доктор, веер.   </a:t>
            </a:r>
          </a:p>
          <a:p>
            <a:pPr>
              <a:buNone/>
            </a:pPr>
            <a:r>
              <a:rPr lang="ru-RU" sz="2800" b="1" dirty="0"/>
              <a:t> </a:t>
            </a:r>
            <a:endParaRPr lang="ru-RU" sz="2800" dirty="0"/>
          </a:p>
          <a:p>
            <a:pPr>
              <a:buNone/>
            </a:pPr>
            <a:endParaRPr lang="ru-RU" sz="2800" dirty="0"/>
          </a:p>
          <a:p>
            <a:pPr>
              <a:buNone/>
            </a:pPr>
            <a:endParaRPr lang="ru-RU" sz="2800" dirty="0"/>
          </a:p>
          <a:p>
            <a:pPr>
              <a:buNone/>
            </a:pPr>
            <a:endParaRPr lang="ru-RU" sz="2800" dirty="0"/>
          </a:p>
          <a:p>
            <a:pPr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2270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6632"/>
            <a:ext cx="7571184" cy="550414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Говорите правильно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142984"/>
            <a:ext cx="7704856" cy="5312752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5900" dirty="0"/>
              <a:t> 7 класс</a:t>
            </a:r>
          </a:p>
          <a:p>
            <a:pPr>
              <a:buNone/>
            </a:pPr>
            <a:r>
              <a:rPr lang="ru-RU" sz="5100" b="1" i="1" dirty="0"/>
              <a:t>Упр.  13.Говорите правильно. Как правильно: пожарный или пожарник? Запомните!</a:t>
            </a:r>
            <a:endParaRPr lang="ru-RU" sz="5100" dirty="0"/>
          </a:p>
          <a:p>
            <a:pPr>
              <a:buNone/>
            </a:pPr>
            <a:r>
              <a:rPr lang="ru-RU" sz="5100" dirty="0"/>
              <a:t>Я тушил вагон товарный, </a:t>
            </a:r>
          </a:p>
          <a:p>
            <a:pPr>
              <a:buNone/>
            </a:pPr>
            <a:r>
              <a:rPr lang="ru-RU" sz="5100" dirty="0"/>
              <a:t>Потому что я </a:t>
            </a:r>
            <a:r>
              <a:rPr lang="ru-RU" sz="5100" b="1" dirty="0"/>
              <a:t>пожарный.</a:t>
            </a:r>
          </a:p>
          <a:p>
            <a:pPr>
              <a:buNone/>
            </a:pPr>
            <a:r>
              <a:rPr lang="ru-RU" sz="5100" b="1" i="1" dirty="0"/>
              <a:t>Упр.113.Говорите правильно. Прочитайте стихотворение С. </a:t>
            </a:r>
            <a:r>
              <a:rPr lang="ru-RU" sz="5100" b="1" i="1" dirty="0" err="1"/>
              <a:t>Белорусца</a:t>
            </a:r>
            <a:r>
              <a:rPr lang="ru-RU" sz="5100" b="1" i="1" dirty="0"/>
              <a:t>. Устно исправьте  грамматические ошибки.</a:t>
            </a:r>
            <a:endParaRPr lang="ru-RU" sz="5100" dirty="0"/>
          </a:p>
          <a:p>
            <a:pPr>
              <a:buNone/>
            </a:pPr>
            <a:r>
              <a:rPr lang="ru-RU" sz="5100" dirty="0"/>
              <a:t>Мы целый день                                  Сказать, вернее, –</a:t>
            </a:r>
          </a:p>
          <a:p>
            <a:pPr>
              <a:buNone/>
            </a:pPr>
            <a:r>
              <a:rPr lang="ru-RU" sz="5100" dirty="0"/>
              <a:t>С тобой хохочем,                                Не </a:t>
            </a:r>
            <a:r>
              <a:rPr lang="ru-RU" sz="5100" dirty="0" err="1"/>
              <a:t>хотИм</a:t>
            </a:r>
            <a:r>
              <a:rPr lang="ru-RU" sz="5100" dirty="0"/>
              <a:t>.                     </a:t>
            </a:r>
          </a:p>
          <a:p>
            <a:pPr>
              <a:buNone/>
            </a:pPr>
            <a:r>
              <a:rPr lang="ru-RU" sz="5100" dirty="0"/>
              <a:t>Остановиться                                      Всё </a:t>
            </a:r>
            <a:r>
              <a:rPr lang="ru-RU" sz="5100" dirty="0" err="1"/>
              <a:t>хохотим</a:t>
            </a:r>
            <a:r>
              <a:rPr lang="ru-RU" sz="5100" dirty="0"/>
              <a:t>,</a:t>
            </a:r>
          </a:p>
          <a:p>
            <a:pPr>
              <a:buNone/>
            </a:pPr>
            <a:r>
              <a:rPr lang="ru-RU" sz="5100" dirty="0"/>
              <a:t>Всё не </a:t>
            </a:r>
            <a:r>
              <a:rPr lang="ru-RU" sz="5100" dirty="0" err="1"/>
              <a:t>хочЕм</a:t>
            </a:r>
            <a:r>
              <a:rPr lang="ru-RU" sz="5100" dirty="0"/>
              <a:t>…                                    Да </a:t>
            </a:r>
            <a:r>
              <a:rPr lang="ru-RU" sz="5100" dirty="0" err="1"/>
              <a:t>хохотим</a:t>
            </a:r>
            <a:r>
              <a:rPr lang="ru-RU" sz="5100" dirty="0"/>
              <a:t>!</a:t>
            </a:r>
          </a:p>
          <a:p>
            <a:endParaRPr lang="ru-RU" sz="2800" dirty="0"/>
          </a:p>
          <a:p>
            <a:pPr>
              <a:buNone/>
            </a:pPr>
            <a:endParaRPr lang="ru-RU" sz="2800" dirty="0"/>
          </a:p>
          <a:p>
            <a:pPr>
              <a:buNone/>
            </a:pPr>
            <a:r>
              <a:rPr lang="ru-RU" sz="2800" b="1" dirty="0"/>
              <a:t> </a:t>
            </a:r>
            <a:endParaRPr lang="ru-RU" sz="2800" dirty="0"/>
          </a:p>
          <a:p>
            <a:pPr>
              <a:buNone/>
            </a:pPr>
            <a:endParaRPr lang="ru-RU" sz="2800" dirty="0"/>
          </a:p>
          <a:p>
            <a:pPr>
              <a:buNone/>
            </a:pPr>
            <a:endParaRPr lang="ru-RU" sz="2800" dirty="0"/>
          </a:p>
          <a:p>
            <a:pPr>
              <a:buNone/>
            </a:pPr>
            <a:endParaRPr lang="ru-RU" sz="2800" dirty="0"/>
          </a:p>
          <a:p>
            <a:pPr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2270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6632"/>
            <a:ext cx="7571184" cy="550414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Говорите правильно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142984"/>
            <a:ext cx="7704856" cy="5312752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5900" dirty="0"/>
              <a:t> 7 класс</a:t>
            </a:r>
          </a:p>
          <a:p>
            <a:r>
              <a:rPr lang="ru-RU" sz="5100" b="1" i="1" dirty="0"/>
              <a:t> </a:t>
            </a:r>
            <a:r>
              <a:rPr lang="ru-RU" sz="5400" dirty="0"/>
              <a:t> </a:t>
            </a:r>
            <a:r>
              <a:rPr lang="ru-RU" sz="5400" b="1" dirty="0"/>
              <a:t>Тема 31. Словообразование наречий</a:t>
            </a:r>
            <a:endParaRPr lang="ru-RU" sz="5400" dirty="0"/>
          </a:p>
          <a:p>
            <a:pPr>
              <a:buNone/>
            </a:pPr>
            <a:r>
              <a:rPr lang="ru-RU" sz="5400" b="1" dirty="0"/>
              <a:t> </a:t>
            </a:r>
            <a:endParaRPr lang="ru-RU" sz="5400" dirty="0"/>
          </a:p>
          <a:p>
            <a:pPr>
              <a:buNone/>
            </a:pPr>
            <a:r>
              <a:rPr lang="ru-RU" sz="5400" b="1" i="1" dirty="0"/>
              <a:t>Упр.211. Говорите правильно.  Исправьте в предложениях грамматические ошибки.  </a:t>
            </a:r>
            <a:endParaRPr lang="ru-RU" sz="5400" dirty="0"/>
          </a:p>
          <a:p>
            <a:pPr>
              <a:buNone/>
            </a:pPr>
            <a:r>
              <a:rPr lang="ru-RU" sz="5400" dirty="0"/>
              <a:t>        Жить стало более хуже.   Держись более свободнее.</a:t>
            </a:r>
            <a:r>
              <a:rPr lang="ru-RU" sz="5400" i="1" dirty="0"/>
              <a:t>  </a:t>
            </a:r>
            <a:r>
              <a:rPr lang="ru-RU" sz="5400" dirty="0"/>
              <a:t>Я стараюсь писать более красивее.  Я почувствовал, что идти стало более тяжелее.  Новый препарат действует более лучше, чем ранее известные средства.   </a:t>
            </a:r>
            <a:endParaRPr lang="ru-RU" sz="5100" dirty="0"/>
          </a:p>
          <a:p>
            <a:endParaRPr lang="ru-RU" sz="2800" dirty="0"/>
          </a:p>
          <a:p>
            <a:pPr>
              <a:buNone/>
            </a:pPr>
            <a:endParaRPr lang="ru-RU" sz="2800" dirty="0"/>
          </a:p>
          <a:p>
            <a:pPr>
              <a:buNone/>
            </a:pPr>
            <a:r>
              <a:rPr lang="ru-RU" sz="2800" b="1" dirty="0"/>
              <a:t> </a:t>
            </a:r>
            <a:endParaRPr lang="ru-RU" sz="2800" dirty="0"/>
          </a:p>
          <a:p>
            <a:pPr>
              <a:buNone/>
            </a:pPr>
            <a:endParaRPr lang="ru-RU" sz="2800" dirty="0"/>
          </a:p>
          <a:p>
            <a:pPr>
              <a:buNone/>
            </a:pPr>
            <a:endParaRPr lang="ru-RU" sz="2800" dirty="0"/>
          </a:p>
          <a:p>
            <a:pPr>
              <a:buNone/>
            </a:pPr>
            <a:endParaRPr lang="ru-RU" sz="2800" dirty="0"/>
          </a:p>
          <a:p>
            <a:pPr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2270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6632"/>
            <a:ext cx="7571184" cy="550414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Орфографическая разминка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142984"/>
            <a:ext cx="7704856" cy="5312752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5900" dirty="0"/>
              <a:t> </a:t>
            </a:r>
            <a:r>
              <a:rPr lang="ru-RU" sz="4800" dirty="0"/>
              <a:t> </a:t>
            </a:r>
            <a:r>
              <a:rPr lang="ru-RU" sz="6000" dirty="0"/>
              <a:t>Упражнения направлены на создание ситуации успеха каждого  ученика, поэтому после некоторых упражнений даются правила –помощники в стихотворной форме.</a:t>
            </a:r>
          </a:p>
          <a:p>
            <a:pPr>
              <a:buNone/>
            </a:pPr>
            <a:r>
              <a:rPr lang="ru-RU" sz="5900" dirty="0"/>
              <a:t>        А также авторы постарались подобрать интересные, порой шутливые тексты.</a:t>
            </a:r>
          </a:p>
          <a:p>
            <a:pPr lvl="6">
              <a:buNone/>
            </a:pPr>
            <a:r>
              <a:rPr lang="ru-RU" sz="3900" b="1" i="1" dirty="0"/>
              <a:t> </a:t>
            </a:r>
            <a:endParaRPr lang="ru-RU" sz="2800" dirty="0"/>
          </a:p>
          <a:p>
            <a:pPr>
              <a:buNone/>
            </a:pPr>
            <a:endParaRPr lang="ru-RU" sz="2800" dirty="0"/>
          </a:p>
          <a:p>
            <a:pPr>
              <a:buNone/>
            </a:pPr>
            <a:r>
              <a:rPr lang="ru-RU" sz="2800" b="1" dirty="0"/>
              <a:t> </a:t>
            </a:r>
            <a:endParaRPr lang="ru-RU" sz="2800" dirty="0"/>
          </a:p>
          <a:p>
            <a:pPr>
              <a:buNone/>
            </a:pPr>
            <a:endParaRPr lang="ru-RU" sz="2800" dirty="0"/>
          </a:p>
          <a:p>
            <a:pPr>
              <a:buNone/>
            </a:pPr>
            <a:endParaRPr lang="ru-RU" sz="2800" dirty="0"/>
          </a:p>
          <a:p>
            <a:pPr>
              <a:buNone/>
            </a:pPr>
            <a:endParaRPr lang="ru-RU" sz="2800" dirty="0"/>
          </a:p>
          <a:p>
            <a:pPr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2270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6632"/>
            <a:ext cx="7571184" cy="550414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Орфографическая разминка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142984"/>
            <a:ext cx="7704856" cy="5312752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sz="5900" dirty="0"/>
              <a:t> </a:t>
            </a:r>
            <a:r>
              <a:rPr lang="ru-RU" sz="4800" dirty="0"/>
              <a:t> </a:t>
            </a:r>
            <a:r>
              <a:rPr lang="ru-RU" sz="6000" dirty="0"/>
              <a:t> </a:t>
            </a:r>
          </a:p>
          <a:p>
            <a:pPr>
              <a:buNone/>
            </a:pPr>
            <a:r>
              <a:rPr lang="ru-RU" sz="8600" dirty="0"/>
              <a:t>5 класс</a:t>
            </a:r>
          </a:p>
          <a:p>
            <a:pPr>
              <a:buNone/>
            </a:pPr>
            <a:r>
              <a:rPr lang="ru-RU" sz="6000" b="1" i="1" dirty="0"/>
              <a:t>Упр.27. Вставьте и подчеркните пропущенные буквы б/</a:t>
            </a:r>
            <a:r>
              <a:rPr lang="ru-RU" sz="6000" b="1" i="1" dirty="0" err="1"/>
              <a:t>п</a:t>
            </a:r>
            <a:r>
              <a:rPr lang="ru-RU" sz="6000" b="1" i="1" dirty="0"/>
              <a:t>, г/к, </a:t>
            </a:r>
            <a:r>
              <a:rPr lang="ru-RU" sz="6000" b="1" i="1" dirty="0" err="1"/>
              <a:t>д</a:t>
            </a:r>
            <a:r>
              <a:rPr lang="ru-RU" sz="6000" b="1" i="1" dirty="0"/>
              <a:t>/т. Обратите внимание на лексическую сочетаемость слов.</a:t>
            </a:r>
            <a:endParaRPr lang="ru-RU" sz="6000" dirty="0"/>
          </a:p>
          <a:p>
            <a:pPr>
              <a:buNone/>
            </a:pPr>
            <a:r>
              <a:rPr lang="ru-RU" sz="6000" dirty="0"/>
              <a:t>    Ш..</a:t>
            </a:r>
            <a:r>
              <a:rPr lang="ru-RU" sz="6000" dirty="0" err="1"/>
              <a:t>рокий</a:t>
            </a:r>
            <a:r>
              <a:rPr lang="ru-RU" sz="6000" dirty="0"/>
              <a:t> </a:t>
            </a:r>
            <a:r>
              <a:rPr lang="ru-RU" sz="6000" dirty="0" err="1"/>
              <a:t>лу</a:t>
            </a:r>
            <a:r>
              <a:rPr lang="ru-RU" sz="6000" dirty="0"/>
              <a:t>…-  сочный </a:t>
            </a:r>
            <a:r>
              <a:rPr lang="ru-RU" sz="6000" dirty="0" err="1"/>
              <a:t>лу</a:t>
            </a:r>
            <a:r>
              <a:rPr lang="ru-RU" sz="6000" dirty="0"/>
              <a:t>.., </a:t>
            </a:r>
            <a:r>
              <a:rPr lang="ru-RU" sz="6000" dirty="0" err="1"/>
              <a:t>пуш</a:t>
            </a:r>
            <a:r>
              <a:rPr lang="ru-RU" sz="6000" dirty="0"/>
              <a:t>..</a:t>
            </a:r>
            <a:r>
              <a:rPr lang="ru-RU" sz="6000" dirty="0" err="1"/>
              <a:t>стый</a:t>
            </a:r>
            <a:r>
              <a:rPr lang="ru-RU" sz="6000" dirty="0"/>
              <a:t> ко..-   ко..  замка, тонкий пру…- глубокий пру…, </a:t>
            </a:r>
            <a:r>
              <a:rPr lang="ru-RU" sz="6000" dirty="0" err="1"/>
              <a:t>гри</a:t>
            </a:r>
            <a:r>
              <a:rPr lang="ru-RU" sz="6000" dirty="0"/>
              <a:t>… в корзинке -  у товарища </a:t>
            </a:r>
            <a:r>
              <a:rPr lang="ru-RU" sz="6000" dirty="0" err="1"/>
              <a:t>гри</a:t>
            </a:r>
            <a:r>
              <a:rPr lang="ru-RU" sz="6000" dirty="0"/>
              <a:t>…</a:t>
            </a:r>
          </a:p>
          <a:p>
            <a:pPr>
              <a:buNone/>
            </a:pPr>
            <a:r>
              <a:rPr lang="ru-RU" sz="6000" b="1" dirty="0"/>
              <a:t>Правило-помощник</a:t>
            </a:r>
            <a:endParaRPr lang="ru-RU" sz="6000" dirty="0"/>
          </a:p>
          <a:p>
            <a:pPr>
              <a:buNone/>
            </a:pPr>
            <a:r>
              <a:rPr lang="ru-RU" sz="6000" dirty="0"/>
              <a:t>Звук согласный проверяй,</a:t>
            </a:r>
          </a:p>
          <a:p>
            <a:pPr>
              <a:buNone/>
            </a:pPr>
            <a:r>
              <a:rPr lang="ru-RU" sz="6000" dirty="0"/>
              <a:t>Рядом гласный подставляй!</a:t>
            </a:r>
          </a:p>
          <a:p>
            <a:pPr>
              <a:buNone/>
            </a:pPr>
            <a:r>
              <a:rPr lang="ru-RU" sz="6000" dirty="0"/>
              <a:t>Грядка. Нет чего? Нет грядок.</a:t>
            </a:r>
          </a:p>
          <a:p>
            <a:pPr>
              <a:buNone/>
            </a:pPr>
            <a:r>
              <a:rPr lang="ru-RU" sz="6000" dirty="0"/>
              <a:t>А тетрадка? – Нет тетрадок.</a:t>
            </a:r>
          </a:p>
          <a:p>
            <a:pPr>
              <a:buNone/>
            </a:pPr>
            <a:r>
              <a:rPr lang="ru-RU" sz="6000" dirty="0"/>
              <a:t>Зубки! Изменили- зубы.</a:t>
            </a:r>
          </a:p>
          <a:p>
            <a:pPr>
              <a:buNone/>
            </a:pPr>
            <a:r>
              <a:rPr lang="ru-RU" sz="6000" dirty="0"/>
              <a:t>Шубки! Проверяем –шубы.      </a:t>
            </a:r>
          </a:p>
          <a:p>
            <a:pPr>
              <a:buNone/>
            </a:pPr>
            <a:r>
              <a:rPr lang="ru-RU" sz="6000" dirty="0"/>
              <a:t>                                     </a:t>
            </a:r>
            <a:r>
              <a:rPr lang="ru-RU" sz="6000" i="1" dirty="0"/>
              <a:t>    (И. </a:t>
            </a:r>
            <a:r>
              <a:rPr lang="ru-RU" sz="6000" i="1" dirty="0" err="1"/>
              <a:t>Ёжикова</a:t>
            </a:r>
            <a:r>
              <a:rPr lang="ru-RU" sz="6000" i="1" dirty="0"/>
              <a:t>)</a:t>
            </a:r>
            <a:endParaRPr lang="ru-RU" sz="6000" dirty="0"/>
          </a:p>
          <a:p>
            <a:pPr>
              <a:buNone/>
            </a:pPr>
            <a:endParaRPr lang="ru-RU" sz="5900" dirty="0"/>
          </a:p>
          <a:p>
            <a:pPr lvl="6">
              <a:buNone/>
            </a:pPr>
            <a:r>
              <a:rPr lang="ru-RU" sz="3900" b="1" i="1" dirty="0"/>
              <a:t> </a:t>
            </a:r>
            <a:endParaRPr lang="ru-RU" sz="2800" dirty="0"/>
          </a:p>
          <a:p>
            <a:pPr>
              <a:buNone/>
            </a:pPr>
            <a:endParaRPr lang="ru-RU" sz="2800" dirty="0"/>
          </a:p>
          <a:p>
            <a:pPr>
              <a:buNone/>
            </a:pPr>
            <a:r>
              <a:rPr lang="ru-RU" sz="2800" b="1" dirty="0"/>
              <a:t> </a:t>
            </a:r>
            <a:endParaRPr lang="ru-RU" sz="2800" dirty="0"/>
          </a:p>
          <a:p>
            <a:pPr>
              <a:buNone/>
            </a:pPr>
            <a:endParaRPr lang="ru-RU" sz="2800" dirty="0"/>
          </a:p>
          <a:p>
            <a:pPr>
              <a:buNone/>
            </a:pPr>
            <a:endParaRPr lang="ru-RU" sz="2800" dirty="0"/>
          </a:p>
          <a:p>
            <a:pPr>
              <a:buNone/>
            </a:pPr>
            <a:endParaRPr lang="ru-RU" sz="2800" dirty="0"/>
          </a:p>
          <a:p>
            <a:pPr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2270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6632"/>
            <a:ext cx="7571184" cy="550414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Орфографическая разминка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142984"/>
            <a:ext cx="7704856" cy="5312752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11200" b="1" dirty="0"/>
              <a:t> 6 класс</a:t>
            </a:r>
          </a:p>
          <a:p>
            <a:pPr>
              <a:buNone/>
            </a:pPr>
            <a:r>
              <a:rPr lang="ru-RU" sz="8000" b="1" i="1" dirty="0"/>
              <a:t>Упр. 39.Словарно- орфографическая  работа. Вставьте пропущенные буквы </a:t>
            </a:r>
            <a:r>
              <a:rPr lang="ru-RU" sz="8000" b="1" i="1" u="sng" dirty="0"/>
              <a:t>е, и</a:t>
            </a:r>
            <a:r>
              <a:rPr lang="ru-RU" sz="8000" b="1" i="1" dirty="0"/>
              <a:t> в окончаниях глаголов. </a:t>
            </a:r>
            <a:r>
              <a:rPr lang="ru-RU" sz="8000" dirty="0"/>
              <a:t> Рассуждайте по образцу.</a:t>
            </a:r>
          </a:p>
          <a:p>
            <a:pPr>
              <a:buNone/>
            </a:pPr>
            <a:r>
              <a:rPr lang="ru-RU" sz="8000" b="1" i="1" dirty="0"/>
              <a:t>Образец.</a:t>
            </a:r>
            <a:r>
              <a:rPr lang="ru-RU" sz="8000" dirty="0"/>
              <a:t> Кол..т- колоть- 1спр.- пишем Е.     Свет..т- светить-2 </a:t>
            </a:r>
            <a:r>
              <a:rPr lang="ru-RU" sz="8000" dirty="0" err="1"/>
              <a:t>спр</a:t>
            </a:r>
            <a:r>
              <a:rPr lang="ru-RU" sz="8000" dirty="0"/>
              <a:t>.- пишем И</a:t>
            </a:r>
          </a:p>
          <a:p>
            <a:pPr>
              <a:buNone/>
            </a:pPr>
            <a:r>
              <a:rPr lang="ru-RU" sz="8000" dirty="0"/>
              <a:t>Чита..</a:t>
            </a:r>
            <a:r>
              <a:rPr lang="ru-RU" sz="8000" dirty="0" err="1"/>
              <a:t>шь</a:t>
            </a:r>
            <a:r>
              <a:rPr lang="ru-RU" sz="8000" dirty="0"/>
              <a:t> – читать- ­­ </a:t>
            </a:r>
            <a:r>
              <a:rPr lang="ru-RU" sz="8000" dirty="0" err="1"/>
              <a:t>____спр</a:t>
            </a:r>
            <a:r>
              <a:rPr lang="ru-RU" sz="8000" dirty="0"/>
              <a:t>,  - пишем-  ___</a:t>
            </a:r>
          </a:p>
          <a:p>
            <a:pPr>
              <a:buNone/>
            </a:pPr>
            <a:r>
              <a:rPr lang="ru-RU" sz="8000" dirty="0" err="1"/>
              <a:t>Помн</a:t>
            </a:r>
            <a:r>
              <a:rPr lang="ru-RU" sz="8000" dirty="0"/>
              <a:t>..</a:t>
            </a:r>
            <a:r>
              <a:rPr lang="ru-RU" sz="8000" dirty="0" err="1"/>
              <a:t>шь</a:t>
            </a:r>
            <a:r>
              <a:rPr lang="ru-RU" sz="8000" dirty="0"/>
              <a:t> -  помнить- </a:t>
            </a:r>
            <a:r>
              <a:rPr lang="ru-RU" sz="8000" dirty="0" err="1"/>
              <a:t>___спр</a:t>
            </a:r>
            <a:r>
              <a:rPr lang="ru-RU" sz="8000" dirty="0"/>
              <a:t>. пишем – ___</a:t>
            </a:r>
          </a:p>
          <a:p>
            <a:pPr>
              <a:buNone/>
            </a:pPr>
            <a:r>
              <a:rPr lang="ru-RU" sz="8000" dirty="0" err="1"/>
              <a:t>Замеча</a:t>
            </a:r>
            <a:r>
              <a:rPr lang="ru-RU" sz="8000" dirty="0"/>
              <a:t>..</a:t>
            </a:r>
            <a:r>
              <a:rPr lang="ru-RU" sz="8000" dirty="0" err="1"/>
              <a:t>шь</a:t>
            </a:r>
            <a:r>
              <a:rPr lang="ru-RU" sz="8000" dirty="0"/>
              <a:t> -   замечать - </a:t>
            </a:r>
            <a:r>
              <a:rPr lang="ru-RU" sz="8000" dirty="0" err="1"/>
              <a:t>___спр</a:t>
            </a:r>
            <a:r>
              <a:rPr lang="ru-RU" sz="8000" dirty="0"/>
              <a:t>. – пишем-  ___</a:t>
            </a:r>
          </a:p>
          <a:p>
            <a:pPr>
              <a:buNone/>
            </a:pPr>
            <a:r>
              <a:rPr lang="ru-RU" sz="8000" dirty="0" err="1"/>
              <a:t>Грохоч</a:t>
            </a:r>
            <a:r>
              <a:rPr lang="ru-RU" sz="8000" dirty="0"/>
              <a:t>..т -  грохотать- </a:t>
            </a:r>
            <a:r>
              <a:rPr lang="ru-RU" sz="8000" dirty="0" err="1"/>
              <a:t>___спр</a:t>
            </a:r>
            <a:r>
              <a:rPr lang="ru-RU" sz="8000" dirty="0"/>
              <a:t>.- пишем- ___</a:t>
            </a:r>
          </a:p>
          <a:p>
            <a:pPr>
              <a:buNone/>
            </a:pPr>
            <a:r>
              <a:rPr lang="ru-RU" sz="8000" b="1" dirty="0"/>
              <a:t>Правило- помощник</a:t>
            </a:r>
            <a:endParaRPr lang="ru-RU" sz="8000" dirty="0"/>
          </a:p>
          <a:p>
            <a:pPr>
              <a:buNone/>
            </a:pPr>
            <a:r>
              <a:rPr lang="ru-RU" sz="8000" dirty="0"/>
              <a:t>Глаголы на –</a:t>
            </a:r>
            <a:r>
              <a:rPr lang="ru-RU" sz="8000" dirty="0" err="1"/>
              <a:t>ить</a:t>
            </a:r>
            <a:r>
              <a:rPr lang="ru-RU" sz="8000" dirty="0"/>
              <a:t> кричат:</a:t>
            </a:r>
          </a:p>
          <a:p>
            <a:pPr>
              <a:buNone/>
            </a:pPr>
            <a:r>
              <a:rPr lang="ru-RU" sz="8000" dirty="0"/>
              <a:t>-Здесь пишется </a:t>
            </a:r>
            <a:r>
              <a:rPr lang="ru-RU" sz="8000" b="1" dirty="0"/>
              <a:t>и,</a:t>
            </a:r>
            <a:r>
              <a:rPr lang="ru-RU" sz="8000" dirty="0"/>
              <a:t> -</a:t>
            </a:r>
            <a:r>
              <a:rPr lang="ru-RU" sz="8000" dirty="0" err="1"/>
              <a:t>ат</a:t>
            </a:r>
            <a:r>
              <a:rPr lang="ru-RU" sz="8000" dirty="0"/>
              <a:t>, -</a:t>
            </a:r>
            <a:r>
              <a:rPr lang="ru-RU" sz="8000" dirty="0" err="1"/>
              <a:t>ят</a:t>
            </a:r>
            <a:r>
              <a:rPr lang="ru-RU" sz="8000" dirty="0"/>
              <a:t>!</a:t>
            </a:r>
          </a:p>
          <a:p>
            <a:pPr>
              <a:buNone/>
            </a:pPr>
            <a:r>
              <a:rPr lang="ru-RU" sz="8000" dirty="0"/>
              <a:t>В конце не на  - </a:t>
            </a:r>
            <a:r>
              <a:rPr lang="ru-RU" sz="8000" dirty="0" err="1"/>
              <a:t>ить</a:t>
            </a:r>
            <a:r>
              <a:rPr lang="ru-RU" sz="8000" dirty="0"/>
              <a:t> шепнут:</a:t>
            </a:r>
          </a:p>
          <a:p>
            <a:pPr>
              <a:buNone/>
            </a:pPr>
            <a:r>
              <a:rPr lang="ru-RU" sz="8000" dirty="0"/>
              <a:t>Здесь пишется </a:t>
            </a:r>
            <a:r>
              <a:rPr lang="ru-RU" sz="8000" b="1" dirty="0"/>
              <a:t>е,</a:t>
            </a:r>
            <a:r>
              <a:rPr lang="ru-RU" sz="8000" dirty="0"/>
              <a:t> -</a:t>
            </a:r>
            <a:r>
              <a:rPr lang="ru-RU" sz="8000" dirty="0" err="1"/>
              <a:t>ут</a:t>
            </a:r>
            <a:r>
              <a:rPr lang="ru-RU" sz="8000" dirty="0"/>
              <a:t>, -ют.    </a:t>
            </a:r>
            <a:br>
              <a:rPr lang="ru-RU" sz="8000" dirty="0"/>
            </a:br>
            <a:r>
              <a:rPr lang="ru-RU" sz="8000" dirty="0"/>
              <a:t>(Т. Фролова )      </a:t>
            </a:r>
          </a:p>
          <a:p>
            <a:pPr>
              <a:buFontTx/>
              <a:buChar char="-"/>
            </a:pPr>
            <a:r>
              <a:rPr lang="ru-RU" sz="8000" dirty="0"/>
              <a:t>Не забудь про глаголы-  исключения!</a:t>
            </a:r>
          </a:p>
          <a:p>
            <a:pPr lvl="6">
              <a:buNone/>
            </a:pPr>
            <a:r>
              <a:rPr lang="ru-RU" sz="8000" b="1" i="1" dirty="0"/>
              <a:t> </a:t>
            </a:r>
            <a:endParaRPr lang="ru-RU" sz="8000" dirty="0"/>
          </a:p>
          <a:p>
            <a:pPr>
              <a:buNone/>
            </a:pPr>
            <a:endParaRPr lang="ru-RU" sz="2800" dirty="0"/>
          </a:p>
          <a:p>
            <a:pPr>
              <a:buNone/>
            </a:pPr>
            <a:r>
              <a:rPr lang="ru-RU" sz="2800" b="1" dirty="0"/>
              <a:t> </a:t>
            </a:r>
            <a:endParaRPr lang="ru-RU" sz="2800" dirty="0"/>
          </a:p>
          <a:p>
            <a:pPr>
              <a:buNone/>
            </a:pPr>
            <a:endParaRPr lang="ru-RU" sz="2800" dirty="0"/>
          </a:p>
          <a:p>
            <a:pPr>
              <a:buNone/>
            </a:pPr>
            <a:endParaRPr lang="ru-RU" sz="2800" dirty="0"/>
          </a:p>
          <a:p>
            <a:pPr>
              <a:buNone/>
            </a:pPr>
            <a:endParaRPr lang="ru-RU" sz="2800" dirty="0"/>
          </a:p>
          <a:p>
            <a:pPr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2270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6632"/>
            <a:ext cx="7571184" cy="550414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Орфографическая разминка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142984"/>
            <a:ext cx="7704856" cy="5312752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9600" dirty="0"/>
              <a:t> 7 класс</a:t>
            </a:r>
          </a:p>
          <a:p>
            <a:pPr>
              <a:buNone/>
            </a:pPr>
            <a:r>
              <a:rPr lang="ru-RU" sz="9600" b="1" i="1" dirty="0"/>
              <a:t> упр. 207.   Вставьте пропущенные буквы. Проверьте  написание слов по орфографическому словарю.  </a:t>
            </a:r>
            <a:endParaRPr lang="ru-RU" sz="9600" dirty="0"/>
          </a:p>
          <a:p>
            <a:pPr>
              <a:buNone/>
            </a:pPr>
            <a:r>
              <a:rPr lang="ru-RU" sz="9600" dirty="0"/>
              <a:t>    </a:t>
            </a:r>
            <a:r>
              <a:rPr lang="ru-RU" sz="9600" dirty="0" err="1"/>
              <a:t>Абс</a:t>
            </a:r>
            <a:r>
              <a:rPr lang="ru-RU" sz="9600" dirty="0"/>
              <a:t>..</a:t>
            </a:r>
            <a:r>
              <a:rPr lang="ru-RU" sz="9600" dirty="0" err="1"/>
              <a:t>лютно</a:t>
            </a:r>
            <a:r>
              <a:rPr lang="ru-RU" sz="9600" dirty="0"/>
              <a:t>, благ..г..</a:t>
            </a:r>
            <a:r>
              <a:rPr lang="ru-RU" sz="9600" dirty="0" err="1"/>
              <a:t>вейно</a:t>
            </a:r>
            <a:r>
              <a:rPr lang="ru-RU" sz="9600" dirty="0"/>
              <a:t>, </a:t>
            </a:r>
            <a:r>
              <a:rPr lang="ru-RU" sz="9600" dirty="0" err="1"/>
              <a:t>бе</a:t>
            </a:r>
            <a:r>
              <a:rPr lang="ru-RU" sz="9600" dirty="0"/>
              <a:t>..</a:t>
            </a:r>
            <a:r>
              <a:rPr lang="ru-RU" sz="9600" dirty="0" err="1"/>
              <a:t>компр</a:t>
            </a:r>
            <a:r>
              <a:rPr lang="ru-RU" sz="9600" dirty="0"/>
              <a:t>..</a:t>
            </a:r>
            <a:r>
              <a:rPr lang="ru-RU" sz="9600" dirty="0" err="1"/>
              <a:t>миссно</a:t>
            </a:r>
            <a:r>
              <a:rPr lang="ru-RU" sz="9600" dirty="0"/>
              <a:t>, ор..</a:t>
            </a:r>
            <a:r>
              <a:rPr lang="ru-RU" sz="9600" dirty="0" err="1"/>
              <a:t>гинально</a:t>
            </a:r>
            <a:r>
              <a:rPr lang="ru-RU" sz="9600" dirty="0"/>
              <a:t>, т..</a:t>
            </a:r>
            <a:r>
              <a:rPr lang="ru-RU" sz="9600" dirty="0" err="1"/>
              <a:t>мп</a:t>
            </a:r>
            <a:r>
              <a:rPr lang="ru-RU" sz="9600" dirty="0"/>
              <a:t>..</a:t>
            </a:r>
            <a:r>
              <a:rPr lang="ru-RU" sz="9600" dirty="0" err="1"/>
              <a:t>раментно</a:t>
            </a:r>
            <a:r>
              <a:rPr lang="ru-RU" sz="9600" dirty="0"/>
              <a:t>, без..</a:t>
            </a:r>
            <a:r>
              <a:rPr lang="ru-RU" sz="9600" dirty="0" err="1"/>
              <a:t>скус</a:t>
            </a:r>
            <a:r>
              <a:rPr lang="ru-RU" sz="9600" dirty="0"/>
              <a:t>..но, к..</a:t>
            </a:r>
            <a:r>
              <a:rPr lang="ru-RU" sz="9600" dirty="0" err="1"/>
              <a:t>мпактно</a:t>
            </a:r>
            <a:r>
              <a:rPr lang="ru-RU" sz="9600" dirty="0"/>
              <a:t>, </a:t>
            </a:r>
            <a:r>
              <a:rPr lang="ru-RU" sz="9600" dirty="0" err="1"/>
              <a:t>персп</a:t>
            </a:r>
            <a:r>
              <a:rPr lang="ru-RU" sz="9600" dirty="0"/>
              <a:t>..</a:t>
            </a:r>
            <a:r>
              <a:rPr lang="ru-RU" sz="9600" dirty="0" err="1"/>
              <a:t>ктивно</a:t>
            </a:r>
            <a:r>
              <a:rPr lang="ru-RU" sz="9600" dirty="0"/>
              <a:t>.</a:t>
            </a:r>
            <a:r>
              <a:rPr lang="ru-RU" sz="9600" b="1" i="1" dirty="0"/>
              <a:t> </a:t>
            </a:r>
          </a:p>
          <a:p>
            <a:endParaRPr lang="ru-RU" sz="9600" b="1" i="1" dirty="0"/>
          </a:p>
          <a:p>
            <a:pPr>
              <a:buNone/>
            </a:pPr>
            <a:r>
              <a:rPr lang="ru-RU" sz="9600" b="1" i="1" dirty="0"/>
              <a:t>Упр.221. Орфографическая разминка.  Вставьте пропущенные буквы.  Обозначьте графически орфограммы.</a:t>
            </a:r>
            <a:endParaRPr lang="ru-RU" sz="9600" dirty="0"/>
          </a:p>
          <a:p>
            <a:pPr>
              <a:buNone/>
            </a:pPr>
            <a:r>
              <a:rPr lang="ru-RU" sz="9600" dirty="0"/>
              <a:t>    Ц..</a:t>
            </a:r>
            <a:r>
              <a:rPr lang="ru-RU" sz="9600" dirty="0" err="1"/>
              <a:t>стерна</a:t>
            </a:r>
            <a:r>
              <a:rPr lang="ru-RU" sz="9600" dirty="0"/>
              <a:t>, </a:t>
            </a:r>
            <a:r>
              <a:rPr lang="ru-RU" sz="9600" dirty="0" err="1"/>
              <a:t>ц</a:t>
            </a:r>
            <a:r>
              <a:rPr lang="ru-RU" sz="9600" dirty="0"/>
              <a:t>..</a:t>
            </a:r>
            <a:r>
              <a:rPr lang="ru-RU" sz="9600" dirty="0" err="1"/>
              <a:t>рк</a:t>
            </a:r>
            <a:r>
              <a:rPr lang="ru-RU" sz="9600" dirty="0"/>
              <a:t>, </a:t>
            </a:r>
            <a:r>
              <a:rPr lang="ru-RU" sz="9600" dirty="0" err="1"/>
              <a:t>ц</a:t>
            </a:r>
            <a:r>
              <a:rPr lang="ru-RU" sz="9600" dirty="0"/>
              <a:t>..</a:t>
            </a:r>
            <a:r>
              <a:rPr lang="ru-RU" sz="9600" dirty="0" err="1"/>
              <a:t>линдр</a:t>
            </a:r>
            <a:r>
              <a:rPr lang="ru-RU" sz="9600" dirty="0"/>
              <a:t>, </a:t>
            </a:r>
            <a:r>
              <a:rPr lang="ru-RU" sz="9600" dirty="0" err="1"/>
              <a:t>аукц</a:t>
            </a:r>
            <a:r>
              <a:rPr lang="ru-RU" sz="9600" dirty="0"/>
              <a:t>..он,  </a:t>
            </a:r>
            <a:r>
              <a:rPr lang="ru-RU" sz="9600" dirty="0" err="1"/>
              <a:t>ц</a:t>
            </a:r>
            <a:r>
              <a:rPr lang="ru-RU" sz="9600" dirty="0"/>
              <a:t>..</a:t>
            </a:r>
            <a:r>
              <a:rPr lang="ru-RU" sz="9600" dirty="0" err="1"/>
              <a:t>тадель</a:t>
            </a:r>
            <a:r>
              <a:rPr lang="ru-RU" sz="9600" dirty="0"/>
              <a:t>, </a:t>
            </a:r>
            <a:r>
              <a:rPr lang="ru-RU" sz="9600" dirty="0" err="1"/>
              <a:t>ц</a:t>
            </a:r>
            <a:r>
              <a:rPr lang="ru-RU" sz="9600" dirty="0"/>
              <a:t>..</a:t>
            </a:r>
            <a:r>
              <a:rPr lang="ru-RU" sz="9600" dirty="0" err="1"/>
              <a:t>гейка</a:t>
            </a:r>
            <a:r>
              <a:rPr lang="ru-RU" sz="9600" dirty="0"/>
              <a:t>,  </a:t>
            </a:r>
            <a:r>
              <a:rPr lang="ru-RU" sz="9600" dirty="0" err="1"/>
              <a:t>ц</a:t>
            </a:r>
            <a:r>
              <a:rPr lang="ru-RU" sz="9600" dirty="0"/>
              <a:t>..</a:t>
            </a:r>
            <a:r>
              <a:rPr lang="ru-RU" sz="9600" dirty="0" err="1"/>
              <a:t>ган</a:t>
            </a:r>
            <a:r>
              <a:rPr lang="ru-RU" sz="9600" dirty="0"/>
              <a:t>, </a:t>
            </a:r>
            <a:r>
              <a:rPr lang="ru-RU" sz="9600" dirty="0" err="1"/>
              <a:t>ц</a:t>
            </a:r>
            <a:r>
              <a:rPr lang="ru-RU" sz="9600" dirty="0"/>
              <a:t>..плёнок, </a:t>
            </a:r>
            <a:r>
              <a:rPr lang="ru-RU" sz="9600" dirty="0" err="1"/>
              <a:t>нац</a:t>
            </a:r>
            <a:r>
              <a:rPr lang="ru-RU" sz="9600" dirty="0"/>
              <a:t>..я, авиац..я, </a:t>
            </a:r>
            <a:r>
              <a:rPr lang="ru-RU" sz="9600" dirty="0" err="1"/>
              <a:t>коллекц</a:t>
            </a:r>
            <a:r>
              <a:rPr lang="ru-RU" sz="9600" dirty="0"/>
              <a:t>..я, </a:t>
            </a:r>
            <a:r>
              <a:rPr lang="ru-RU" sz="9600" dirty="0" err="1"/>
              <a:t>иллюстрац</a:t>
            </a:r>
            <a:r>
              <a:rPr lang="ru-RU" sz="9600" dirty="0"/>
              <a:t>..я, </a:t>
            </a:r>
            <a:r>
              <a:rPr lang="ru-RU" sz="9600" dirty="0" err="1"/>
              <a:t>акац</a:t>
            </a:r>
            <a:r>
              <a:rPr lang="ru-RU" sz="9600" dirty="0"/>
              <a:t>..я, </a:t>
            </a:r>
            <a:r>
              <a:rPr lang="ru-RU" sz="9600" dirty="0" err="1"/>
              <a:t>скворц</a:t>
            </a:r>
            <a:r>
              <a:rPr lang="ru-RU" sz="9600" dirty="0"/>
              <a:t>..,  синиц.., </a:t>
            </a:r>
            <a:r>
              <a:rPr lang="ru-RU" sz="9600" dirty="0" err="1"/>
              <a:t>борц</a:t>
            </a:r>
            <a:r>
              <a:rPr lang="ru-RU" sz="9600" dirty="0"/>
              <a:t>..,  </a:t>
            </a:r>
            <a:r>
              <a:rPr lang="ru-RU" sz="9600" dirty="0" err="1"/>
              <a:t>певц</a:t>
            </a:r>
            <a:r>
              <a:rPr lang="ru-RU" sz="9600" dirty="0"/>
              <a:t>.. , птиц..</a:t>
            </a:r>
            <a:r>
              <a:rPr lang="ru-RU" sz="9600" dirty="0" err="1"/>
              <a:t>н</a:t>
            </a:r>
            <a:r>
              <a:rPr lang="ru-RU" sz="9600" dirty="0"/>
              <a:t>, краснолиц..м,  куриц..</a:t>
            </a:r>
            <a:r>
              <a:rPr lang="ru-RU" sz="9600" dirty="0" err="1"/>
              <a:t>н</a:t>
            </a:r>
            <a:r>
              <a:rPr lang="ru-RU" sz="9600" dirty="0"/>
              <a:t>,  куц..</a:t>
            </a:r>
            <a:r>
              <a:rPr lang="ru-RU" sz="9600" dirty="0" err="1"/>
              <a:t>й</a:t>
            </a:r>
            <a:r>
              <a:rPr lang="ru-RU" sz="9600" dirty="0"/>
              <a:t>, </a:t>
            </a:r>
            <a:r>
              <a:rPr lang="ru-RU" sz="9600" dirty="0" err="1"/>
              <a:t>ц</a:t>
            </a:r>
            <a:r>
              <a:rPr lang="ru-RU" sz="9600" dirty="0"/>
              <a:t>..</a:t>
            </a:r>
            <a:r>
              <a:rPr lang="ru-RU" sz="9600" dirty="0" err="1"/>
              <a:t>ркуль</a:t>
            </a:r>
            <a:r>
              <a:rPr lang="ru-RU" sz="9600" dirty="0"/>
              <a:t>, цариц..</a:t>
            </a:r>
            <a:r>
              <a:rPr lang="ru-RU" sz="9600" dirty="0" err="1"/>
              <a:t>н</a:t>
            </a:r>
            <a:r>
              <a:rPr lang="ru-RU" sz="9600" dirty="0"/>
              <a:t>, страниц.., пуговиц…</a:t>
            </a:r>
          </a:p>
          <a:p>
            <a:pPr>
              <a:buNone/>
            </a:pPr>
            <a:r>
              <a:rPr lang="ru-RU" sz="9600" dirty="0"/>
              <a:t> </a:t>
            </a:r>
          </a:p>
          <a:p>
            <a:pPr>
              <a:buNone/>
            </a:pPr>
            <a:endParaRPr lang="ru-RU" sz="2800" dirty="0"/>
          </a:p>
          <a:p>
            <a:pPr lvl="6">
              <a:buNone/>
            </a:pPr>
            <a:r>
              <a:rPr lang="ru-RU" sz="3900" b="1" i="1" dirty="0"/>
              <a:t> </a:t>
            </a:r>
            <a:endParaRPr lang="ru-RU" sz="2800" dirty="0"/>
          </a:p>
          <a:p>
            <a:pPr>
              <a:buNone/>
            </a:pPr>
            <a:endParaRPr lang="ru-RU" sz="2800" dirty="0"/>
          </a:p>
          <a:p>
            <a:pPr>
              <a:buNone/>
            </a:pPr>
            <a:r>
              <a:rPr lang="ru-RU" sz="2800" b="1" dirty="0"/>
              <a:t> </a:t>
            </a:r>
            <a:endParaRPr lang="ru-RU" sz="2800" dirty="0"/>
          </a:p>
          <a:p>
            <a:pPr>
              <a:buNone/>
            </a:pPr>
            <a:endParaRPr lang="ru-RU" sz="2800" dirty="0"/>
          </a:p>
          <a:p>
            <a:pPr>
              <a:buNone/>
            </a:pPr>
            <a:endParaRPr lang="ru-RU" sz="2800" dirty="0"/>
          </a:p>
          <a:p>
            <a:pPr>
              <a:buNone/>
            </a:pPr>
            <a:endParaRPr lang="ru-RU" sz="2800" dirty="0"/>
          </a:p>
          <a:p>
            <a:pPr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2270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6632"/>
            <a:ext cx="7571184" cy="550414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Изучение новой темы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142984"/>
            <a:ext cx="7704856" cy="5312752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8000" dirty="0"/>
              <a:t> </a:t>
            </a:r>
            <a:r>
              <a:rPr lang="ru-RU" sz="8000" b="1" i="1" dirty="0"/>
              <a:t>5 класс </a:t>
            </a:r>
          </a:p>
          <a:p>
            <a:pPr>
              <a:buNone/>
            </a:pPr>
            <a:r>
              <a:rPr lang="ru-RU" sz="8000" b="1" i="1" dirty="0"/>
              <a:t>Упр.59. Вставьте пропущенные буквы,  напишите вопросы к глаголам.</a:t>
            </a:r>
            <a:endParaRPr lang="ru-RU" sz="8000" dirty="0"/>
          </a:p>
          <a:p>
            <a:pPr>
              <a:buNone/>
            </a:pPr>
            <a:r>
              <a:rPr lang="ru-RU" sz="8000" b="1" i="1" dirty="0"/>
              <a:t> </a:t>
            </a:r>
            <a:r>
              <a:rPr lang="ru-RU" sz="8000" dirty="0"/>
              <a:t>Умел  (_________________  ) </a:t>
            </a:r>
            <a:r>
              <a:rPr lang="ru-RU" sz="8000" dirty="0" err="1"/>
              <a:t>ошибит</a:t>
            </a:r>
            <a:r>
              <a:rPr lang="ru-RU" sz="8000" dirty="0"/>
              <a:t>..</a:t>
            </a:r>
            <a:r>
              <a:rPr lang="ru-RU" sz="8000" dirty="0" err="1"/>
              <a:t>ся</a:t>
            </a:r>
            <a:r>
              <a:rPr lang="ru-RU" sz="8000" dirty="0"/>
              <a:t>, умей и ( ____________________ ) поправит..</a:t>
            </a:r>
            <a:r>
              <a:rPr lang="ru-RU" sz="8000" dirty="0" err="1"/>
              <a:t>ся</a:t>
            </a:r>
            <a:r>
              <a:rPr lang="ru-RU" sz="8000" dirty="0"/>
              <a:t>. Не надо (________________  ) </a:t>
            </a:r>
            <a:r>
              <a:rPr lang="ru-RU" sz="8000" dirty="0" err="1"/>
              <a:t>хвалит.ся</a:t>
            </a:r>
            <a:r>
              <a:rPr lang="ru-RU" sz="8000" dirty="0"/>
              <a:t>, коли не знаешь, как хлеб</a:t>
            </a:r>
          </a:p>
          <a:p>
            <a:pPr>
              <a:buNone/>
            </a:pPr>
            <a:r>
              <a:rPr lang="ru-RU" sz="8000" dirty="0"/>
              <a:t> ( __________________ ) </a:t>
            </a:r>
            <a:r>
              <a:rPr lang="ru-RU" sz="8000" dirty="0" err="1"/>
              <a:t>родит.ся</a:t>
            </a:r>
            <a:r>
              <a:rPr lang="ru-RU" sz="8000" dirty="0"/>
              <a:t>. Тот труда (__________________  ) не </a:t>
            </a:r>
            <a:r>
              <a:rPr lang="ru-RU" sz="8000" dirty="0" err="1"/>
              <a:t>боит.ся</a:t>
            </a:r>
            <a:r>
              <a:rPr lang="ru-RU" sz="8000" dirty="0"/>
              <a:t>, кто умеет (___________________ ) </a:t>
            </a:r>
            <a:r>
              <a:rPr lang="ru-RU" sz="8000" dirty="0" err="1"/>
              <a:t>трудит.ся</a:t>
            </a:r>
            <a:r>
              <a:rPr lang="ru-RU" sz="8000" dirty="0"/>
              <a:t>. Легко (___________________ ) </a:t>
            </a:r>
            <a:r>
              <a:rPr lang="ru-RU" sz="8000" dirty="0" err="1"/>
              <a:t>подружит.ся</a:t>
            </a:r>
            <a:r>
              <a:rPr lang="ru-RU" sz="8000" dirty="0"/>
              <a:t>, тяжело (_______________________  ) разлучит..</a:t>
            </a:r>
            <a:r>
              <a:rPr lang="ru-RU" sz="8000" dirty="0" err="1"/>
              <a:t>ся</a:t>
            </a:r>
            <a:r>
              <a:rPr lang="ru-RU" sz="8000" dirty="0"/>
              <a:t>. </a:t>
            </a:r>
          </a:p>
          <a:p>
            <a:pPr>
              <a:buNone/>
            </a:pPr>
            <a:r>
              <a:rPr lang="ru-RU" sz="8000" b="1" dirty="0"/>
              <a:t>Правило-помощник</a:t>
            </a:r>
            <a:endParaRPr lang="ru-RU" sz="8000" dirty="0"/>
          </a:p>
          <a:p>
            <a:pPr>
              <a:buNone/>
            </a:pPr>
            <a:r>
              <a:rPr lang="ru-RU" sz="8000" dirty="0"/>
              <a:t>Прежде, чем глагол писать,</a:t>
            </a:r>
          </a:p>
          <a:p>
            <a:pPr>
              <a:buNone/>
            </a:pPr>
            <a:r>
              <a:rPr lang="ru-RU" sz="8000" dirty="0"/>
              <a:t>Не забудь вопрос задать.</a:t>
            </a:r>
          </a:p>
          <a:p>
            <a:pPr>
              <a:buNone/>
            </a:pPr>
            <a:r>
              <a:rPr lang="ru-RU" sz="8000" dirty="0"/>
              <a:t>Нет правила легче  на свете:</a:t>
            </a:r>
          </a:p>
          <a:p>
            <a:pPr>
              <a:buNone/>
            </a:pPr>
            <a:r>
              <a:rPr lang="ru-RU" sz="8000" dirty="0"/>
              <a:t>Что в вопросе - то   в ответе!</a:t>
            </a:r>
            <a:r>
              <a:rPr lang="ru-RU" sz="8000" b="1" dirty="0"/>
              <a:t> </a:t>
            </a:r>
            <a:endParaRPr lang="ru-RU" sz="8000" dirty="0"/>
          </a:p>
          <a:p>
            <a:pPr>
              <a:buNone/>
            </a:pPr>
            <a:br>
              <a:rPr lang="ru-RU" sz="6200" dirty="0"/>
            </a:br>
            <a:r>
              <a:rPr lang="ru-RU" sz="6200" dirty="0"/>
              <a:t> </a:t>
            </a:r>
          </a:p>
          <a:p>
            <a:pPr>
              <a:buNone/>
            </a:pPr>
            <a:endParaRPr lang="ru-RU" sz="6200" dirty="0"/>
          </a:p>
          <a:p>
            <a:pPr lvl="6"/>
            <a:endParaRPr lang="ru-RU" sz="6200" dirty="0"/>
          </a:p>
          <a:p>
            <a:pPr>
              <a:buNone/>
            </a:pPr>
            <a:endParaRPr lang="ru-RU" sz="6200" dirty="0"/>
          </a:p>
          <a:p>
            <a:pPr>
              <a:buNone/>
            </a:pPr>
            <a:r>
              <a:rPr lang="ru-RU" sz="6200" b="1" dirty="0"/>
              <a:t> </a:t>
            </a:r>
            <a:endParaRPr lang="ru-RU" sz="6200" dirty="0"/>
          </a:p>
          <a:p>
            <a:pPr>
              <a:buNone/>
            </a:pPr>
            <a:endParaRPr lang="ru-RU" sz="2800" dirty="0"/>
          </a:p>
          <a:p>
            <a:pPr>
              <a:buNone/>
            </a:pPr>
            <a:endParaRPr lang="ru-RU" sz="2800" dirty="0"/>
          </a:p>
          <a:p>
            <a:pPr>
              <a:buNone/>
            </a:pPr>
            <a:endParaRPr lang="ru-RU" sz="2800" dirty="0"/>
          </a:p>
          <a:p>
            <a:pPr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227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0"/>
            <a:ext cx="7239000" cy="64294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Bookman Old Style" panose="02050604050505020204" pitchFamily="18" charset="0"/>
              </a:rPr>
              <a:t>Функции рабочей тетради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071546"/>
            <a:ext cx="7272808" cy="538419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комплексная тетрадь с традиционным набором вопросов и заданий разного уровня, направленных на</a:t>
            </a:r>
          </a:p>
          <a:p>
            <a:pPr>
              <a:buFontTx/>
              <a:buChar char="-"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закрепление полученных на занятиях знаний;</a:t>
            </a:r>
          </a:p>
          <a:p>
            <a:pPr>
              <a:buFontTx/>
              <a:buChar char="-"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отработку практических умений;</a:t>
            </a:r>
          </a:p>
          <a:p>
            <a:pPr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проверку знаний по темам.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28223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6632"/>
            <a:ext cx="7571184" cy="550414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Работа с текстом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142984"/>
            <a:ext cx="7704856" cy="5312752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8000" dirty="0"/>
              <a:t>         Перед нами стояла непростая задача: тексты должны быть небольшими по объёму, содержательными и в то же время должны быть насыщены орфограммами и </a:t>
            </a:r>
            <a:r>
              <a:rPr lang="ru-RU" sz="8000" dirty="0" err="1"/>
              <a:t>пунктограммами</a:t>
            </a:r>
            <a:r>
              <a:rPr lang="ru-RU" sz="8000" dirty="0"/>
              <a:t>.</a:t>
            </a:r>
          </a:p>
          <a:p>
            <a:pPr>
              <a:buNone/>
            </a:pPr>
            <a:r>
              <a:rPr lang="ru-RU" sz="8000" dirty="0"/>
              <a:t>           Тексты должны способствовать развитию речи учащихся, с этой целью им предлагаются задания «С русского на русский», определить основную мысль текста и другие задания.</a:t>
            </a:r>
          </a:p>
          <a:p>
            <a:pPr>
              <a:buNone/>
            </a:pPr>
            <a:r>
              <a:rPr lang="ru-RU" sz="8000" dirty="0"/>
              <a:t>          Особое внимание обращалось на воспитательный характер текстов, поэтому  в тетрадях  широко используются тексты- притчи.</a:t>
            </a:r>
          </a:p>
          <a:p>
            <a:pPr>
              <a:buNone/>
            </a:pPr>
            <a:r>
              <a:rPr lang="ru-RU" sz="8000" dirty="0"/>
              <a:t> </a:t>
            </a:r>
          </a:p>
          <a:p>
            <a:pPr>
              <a:buNone/>
            </a:pPr>
            <a:br>
              <a:rPr lang="ru-RU" sz="6200" dirty="0"/>
            </a:br>
            <a:r>
              <a:rPr lang="ru-RU" sz="6200" dirty="0"/>
              <a:t> </a:t>
            </a:r>
          </a:p>
          <a:p>
            <a:pPr>
              <a:buNone/>
            </a:pPr>
            <a:endParaRPr lang="ru-RU" sz="6200" dirty="0"/>
          </a:p>
          <a:p>
            <a:pPr lvl="6"/>
            <a:endParaRPr lang="ru-RU" sz="6200" dirty="0"/>
          </a:p>
          <a:p>
            <a:pPr>
              <a:buNone/>
            </a:pPr>
            <a:endParaRPr lang="ru-RU" sz="6200" dirty="0"/>
          </a:p>
          <a:p>
            <a:pPr>
              <a:buNone/>
            </a:pPr>
            <a:r>
              <a:rPr lang="ru-RU" sz="6200" b="1" dirty="0"/>
              <a:t> </a:t>
            </a:r>
            <a:endParaRPr lang="ru-RU" sz="6200" dirty="0"/>
          </a:p>
          <a:p>
            <a:pPr>
              <a:buNone/>
            </a:pPr>
            <a:endParaRPr lang="ru-RU" sz="2800" dirty="0"/>
          </a:p>
          <a:p>
            <a:pPr>
              <a:buNone/>
            </a:pPr>
            <a:endParaRPr lang="ru-RU" sz="2800" dirty="0"/>
          </a:p>
          <a:p>
            <a:pPr>
              <a:buNone/>
            </a:pPr>
            <a:endParaRPr lang="ru-RU" sz="2800" dirty="0"/>
          </a:p>
          <a:p>
            <a:pPr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2270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6632"/>
            <a:ext cx="7571184" cy="550414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Работа с текстом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692696"/>
            <a:ext cx="7704856" cy="5763040"/>
          </a:xfrm>
        </p:spPr>
        <p:txBody>
          <a:bodyPr>
            <a:normAutofit fontScale="25000" lnSpcReduction="20000"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7200" dirty="0"/>
              <a:t>  </a:t>
            </a:r>
            <a:r>
              <a:rPr lang="ru-RU" sz="7200" b="1" dirty="0"/>
              <a:t>5 </a:t>
            </a:r>
            <a:r>
              <a:rPr lang="ru-RU" sz="7200" b="1"/>
              <a:t>класс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endParaRPr lang="ru-RU" sz="7200" b="1" dirty="0"/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7200" b="1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Упр.194.Прочитайте «Притчу о двух волках». Вставьте пропущенные буквы, расставьте знаки препинания. Подчеркните однородные члены предложения  в соответствии с их синтаксической ролью.  </a:t>
            </a:r>
            <a:endParaRPr lang="ru-RU" sz="72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72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Когда-то давно старый индеец открыл своему внуку одну ж..</a:t>
            </a:r>
            <a:r>
              <a:rPr lang="ru-RU" sz="72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зненную</a:t>
            </a:r>
            <a:r>
              <a:rPr lang="ru-RU" sz="72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ист..ну.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7200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П..</a:t>
            </a:r>
            <a:r>
              <a:rPr lang="ru-RU" sz="7200" i="1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нимаешь</a:t>
            </a:r>
            <a:r>
              <a:rPr lang="ru-RU" sz="7200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в каждом ч..</a:t>
            </a:r>
            <a:r>
              <a:rPr lang="ru-RU" sz="7200" i="1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ловеке</a:t>
            </a:r>
            <a:r>
              <a:rPr lang="ru-RU" sz="7200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идет борьба. Эта борьба очень похожа на борьбу двух в..</a:t>
            </a:r>
            <a:r>
              <a:rPr lang="ru-RU" sz="7200" i="1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лков</a:t>
            </a:r>
            <a:r>
              <a:rPr lang="ru-RU" sz="7200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7200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Один волк представляет дурные качества зав..</a:t>
            </a:r>
            <a:r>
              <a:rPr lang="ru-RU" sz="7200" i="1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сть</a:t>
            </a:r>
            <a:r>
              <a:rPr lang="ru-RU" sz="7200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ревность, </a:t>
            </a:r>
            <a:r>
              <a:rPr lang="ru-RU" sz="7200" i="1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сож</a:t>
            </a:r>
            <a:r>
              <a:rPr lang="ru-RU" sz="7200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..</a:t>
            </a:r>
            <a:r>
              <a:rPr lang="ru-RU" sz="7200" i="1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ление</a:t>
            </a:r>
            <a:r>
              <a:rPr lang="ru-RU" sz="7200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эгоизм, </a:t>
            </a:r>
            <a:r>
              <a:rPr lang="ru-RU" sz="7200" i="1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жадн</a:t>
            </a:r>
            <a:r>
              <a:rPr lang="ru-RU" sz="7200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..</a:t>
            </a:r>
            <a:r>
              <a:rPr lang="ru-RU" sz="7200" i="1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сть</a:t>
            </a:r>
            <a:r>
              <a:rPr lang="ru-RU" sz="7200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ложь… 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7200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А другой волк представляет  хорошие качества  мир, любо..</a:t>
            </a:r>
            <a:r>
              <a:rPr lang="ru-RU" sz="7200" i="1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ь</a:t>
            </a:r>
            <a:r>
              <a:rPr lang="ru-RU" sz="7200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надежду, </a:t>
            </a:r>
            <a:r>
              <a:rPr lang="ru-RU" sz="7200" i="1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lang="ru-RU" sz="7200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..боту, д..</a:t>
            </a:r>
            <a:r>
              <a:rPr lang="ru-RU" sz="7200" i="1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броту</a:t>
            </a:r>
            <a:r>
              <a:rPr lang="ru-RU" sz="7200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верность… 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7200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другие  замечательные качества человека.</a:t>
            </a:r>
            <a:endParaRPr lang="ru-RU" sz="72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72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Маленький индеец надолго задумался. А потом спросил: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7200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Дед! А какой волк в конце п..</a:t>
            </a:r>
            <a:r>
              <a:rPr lang="ru-RU" sz="7200" i="1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беждает</a:t>
            </a:r>
            <a:r>
              <a:rPr lang="ru-RU" sz="7200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 Злой волк или добрый?</a:t>
            </a:r>
            <a:endParaRPr lang="ru-RU" sz="72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72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Старый индеец едва заметно улыбнулся и ответил: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7200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Запомни: всегда </a:t>
            </a:r>
            <a:r>
              <a:rPr lang="ru-RU" sz="7200" i="1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поб</a:t>
            </a:r>
            <a:r>
              <a:rPr lang="ru-RU" sz="7200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..</a:t>
            </a:r>
            <a:r>
              <a:rPr lang="ru-RU" sz="7200" i="1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ждает</a:t>
            </a:r>
            <a:r>
              <a:rPr lang="ru-RU" sz="7200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тот волк, которого ты кормишь…</a:t>
            </a:r>
            <a:endParaRPr lang="ru-RU" sz="72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72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Выполните  синтаксический  анализ  предложения, укажите части речи. </a:t>
            </a:r>
            <a:endParaRPr lang="ru-RU" sz="72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72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</a:t>
            </a:r>
            <a:r>
              <a:rPr lang="ru-RU" sz="72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Маленький индеец надолго задумался.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72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цели высказывания ________________, по  </a:t>
            </a:r>
            <a:r>
              <a:rPr lang="ru-RU" sz="72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интонации___________________</a:t>
            </a:r>
            <a:endParaRPr lang="ru-RU" sz="72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72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 количеству грамматических </a:t>
            </a:r>
            <a:r>
              <a:rPr lang="ru-RU" sz="72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основ____________</a:t>
            </a:r>
            <a:r>
              <a:rPr lang="ru-RU" sz="72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по наличию второстепенных членов предложения ________________,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72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осложнено___________</a:t>
            </a:r>
            <a:r>
              <a:rPr lang="ru-RU" sz="72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8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br>
              <a:rPr lang="ru-RU" sz="6200" dirty="0"/>
            </a:br>
            <a:r>
              <a:rPr lang="ru-RU" sz="6200" dirty="0"/>
              <a:t> </a:t>
            </a:r>
          </a:p>
          <a:p>
            <a:pPr>
              <a:buNone/>
            </a:pPr>
            <a:endParaRPr lang="ru-RU" sz="6200" dirty="0"/>
          </a:p>
          <a:p>
            <a:pPr lvl="6"/>
            <a:endParaRPr lang="ru-RU" sz="6200" dirty="0"/>
          </a:p>
          <a:p>
            <a:pPr>
              <a:buNone/>
            </a:pPr>
            <a:endParaRPr lang="ru-RU" sz="6200" dirty="0"/>
          </a:p>
          <a:p>
            <a:pPr>
              <a:buNone/>
            </a:pPr>
            <a:r>
              <a:rPr lang="ru-RU" sz="6200" b="1" dirty="0"/>
              <a:t> </a:t>
            </a:r>
            <a:endParaRPr lang="ru-RU" sz="6200" dirty="0"/>
          </a:p>
          <a:p>
            <a:pPr>
              <a:buNone/>
            </a:pPr>
            <a:endParaRPr lang="ru-RU" sz="2800" dirty="0"/>
          </a:p>
          <a:p>
            <a:pPr>
              <a:buNone/>
            </a:pPr>
            <a:endParaRPr lang="ru-RU" sz="2800" dirty="0"/>
          </a:p>
          <a:p>
            <a:pPr>
              <a:buNone/>
            </a:pPr>
            <a:endParaRPr lang="ru-RU" sz="2800" dirty="0"/>
          </a:p>
          <a:p>
            <a:pPr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2270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6632"/>
            <a:ext cx="7571184" cy="550414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Заключение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692696"/>
            <a:ext cx="7704856" cy="5763040"/>
          </a:xfrm>
        </p:spPr>
        <p:txBody>
          <a:bodyPr>
            <a:normAutofit fontScale="32500" lnSpcReduction="20000"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7200" dirty="0"/>
              <a:t>  </a:t>
            </a:r>
            <a:r>
              <a:rPr lang="ru-RU" sz="5100" dirty="0"/>
              <a:t>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8600" dirty="0">
                <a:latin typeface="Times New Roman" pitchFamily="18" charset="0"/>
                <a:cs typeface="Times New Roman" pitchFamily="18" charset="0"/>
              </a:rPr>
              <a:t>     Рабочая тетрадь в учебном процессе обеспечивает  организацию </a:t>
            </a:r>
            <a:r>
              <a:rPr lang="ru-RU" sz="8600">
                <a:latin typeface="Times New Roman" pitchFamily="18" charset="0"/>
                <a:cs typeface="Times New Roman" pitchFamily="18" charset="0"/>
              </a:rPr>
              <a:t>самостоятельной работы </a:t>
            </a:r>
            <a:r>
              <a:rPr lang="ru-RU" sz="8600" dirty="0">
                <a:latin typeface="Times New Roman" pitchFamily="18" charset="0"/>
                <a:cs typeface="Times New Roman" pitchFamily="18" charset="0"/>
              </a:rPr>
              <a:t>учеников, оказывает помощь в формировании умений и навыков  по русскому языку.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8600" dirty="0">
                <a:latin typeface="Times New Roman" pitchFamily="18" charset="0"/>
                <a:cs typeface="Times New Roman" pitchFamily="18" charset="0"/>
              </a:rPr>
              <a:t>   Работа над тетрадями продолжается, мы готовы выслушать ваши замечания, пожелания.</a:t>
            </a:r>
          </a:p>
          <a:p>
            <a:pPr>
              <a:buNone/>
            </a:pPr>
            <a:endParaRPr lang="ru-RU" sz="8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br>
              <a:rPr lang="ru-RU" sz="6200" dirty="0"/>
            </a:br>
            <a:r>
              <a:rPr lang="ru-RU" sz="6200" dirty="0"/>
              <a:t> </a:t>
            </a:r>
          </a:p>
          <a:p>
            <a:pPr>
              <a:buNone/>
            </a:pPr>
            <a:endParaRPr lang="ru-RU" sz="6200" dirty="0"/>
          </a:p>
          <a:p>
            <a:pPr lvl="6"/>
            <a:endParaRPr lang="ru-RU" sz="6200" dirty="0"/>
          </a:p>
          <a:p>
            <a:pPr>
              <a:buNone/>
            </a:pPr>
            <a:endParaRPr lang="ru-RU" sz="6200" dirty="0"/>
          </a:p>
          <a:p>
            <a:pPr>
              <a:buNone/>
            </a:pPr>
            <a:r>
              <a:rPr lang="ru-RU" sz="6200" b="1" dirty="0"/>
              <a:t> </a:t>
            </a:r>
            <a:endParaRPr lang="ru-RU" sz="6200" dirty="0"/>
          </a:p>
          <a:p>
            <a:pPr>
              <a:buNone/>
            </a:pPr>
            <a:endParaRPr lang="ru-RU" sz="2800" dirty="0"/>
          </a:p>
          <a:p>
            <a:pPr>
              <a:buNone/>
            </a:pPr>
            <a:endParaRPr lang="ru-RU" sz="2800" dirty="0"/>
          </a:p>
          <a:p>
            <a:pPr>
              <a:buNone/>
            </a:pPr>
            <a:endParaRPr lang="ru-RU" sz="2800" dirty="0"/>
          </a:p>
          <a:p>
            <a:pPr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2270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6632"/>
            <a:ext cx="7571184" cy="550414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692696"/>
            <a:ext cx="7704856" cy="5763040"/>
          </a:xfrm>
        </p:spPr>
        <p:txBody>
          <a:bodyPr>
            <a:normAutofit fontScale="55000" lnSpcReduction="20000"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7200" dirty="0"/>
              <a:t>  </a:t>
            </a:r>
            <a:r>
              <a:rPr lang="ru-RU" sz="5100" dirty="0"/>
              <a:t>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86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ru-RU" sz="8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8000">
                <a:latin typeface="Times New Roman" pitchFamily="18" charset="0"/>
                <a:cs typeface="Times New Roman" pitchFamily="18" charset="0"/>
              </a:rPr>
              <a:t> СПАСИБО ЗА ВНИМАНИЕ!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br>
              <a:rPr lang="ru-RU" sz="6200" dirty="0"/>
            </a:br>
            <a:r>
              <a:rPr lang="ru-RU" sz="6200" dirty="0"/>
              <a:t> </a:t>
            </a:r>
          </a:p>
          <a:p>
            <a:pPr>
              <a:buNone/>
            </a:pPr>
            <a:endParaRPr lang="ru-RU" sz="6200" dirty="0"/>
          </a:p>
          <a:p>
            <a:pPr lvl="6"/>
            <a:endParaRPr lang="ru-RU" sz="6200" dirty="0"/>
          </a:p>
          <a:p>
            <a:pPr>
              <a:buNone/>
            </a:pPr>
            <a:endParaRPr lang="ru-RU" sz="6200" dirty="0"/>
          </a:p>
          <a:p>
            <a:pPr>
              <a:buNone/>
            </a:pPr>
            <a:r>
              <a:rPr lang="ru-RU" sz="6200" b="1" dirty="0"/>
              <a:t> </a:t>
            </a:r>
            <a:endParaRPr lang="ru-RU" sz="6200" dirty="0"/>
          </a:p>
          <a:p>
            <a:pPr>
              <a:buNone/>
            </a:pPr>
            <a:endParaRPr lang="ru-RU" sz="2800" dirty="0"/>
          </a:p>
          <a:p>
            <a:pPr>
              <a:buNone/>
            </a:pPr>
            <a:endParaRPr lang="ru-RU" sz="2800" dirty="0"/>
          </a:p>
          <a:p>
            <a:pPr>
              <a:buNone/>
            </a:pPr>
            <a:endParaRPr lang="ru-RU" sz="2800" dirty="0"/>
          </a:p>
          <a:p>
            <a:pPr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2270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6632"/>
            <a:ext cx="7571184" cy="550414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Дидактические принципы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142984"/>
            <a:ext cx="7704856" cy="5312752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преемственность в обучении;</a:t>
            </a:r>
          </a:p>
          <a:p>
            <a:pPr>
              <a:buFontTx/>
              <a:buChar char="-"/>
            </a:pP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последовательность;</a:t>
            </a:r>
          </a:p>
          <a:p>
            <a:pPr>
              <a:buFontTx/>
              <a:buChar char="-"/>
            </a:pP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доступность;</a:t>
            </a:r>
          </a:p>
          <a:p>
            <a:pPr>
              <a:buFontTx/>
              <a:buChar char="-"/>
            </a:pP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научность;</a:t>
            </a:r>
          </a:p>
          <a:p>
            <a:pPr>
              <a:buFontTx/>
              <a:buChar char="-"/>
            </a:pP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непрерывность.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2270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6632"/>
            <a:ext cx="7571184" cy="550414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Дидактические принципы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142984"/>
            <a:ext cx="7704856" cy="53127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/>
              <a:t>         Темы в рабочей тетради соответствуют Примерной программе. Упражнения направлены на формирование навыков правописания и закрепление грамматических норм. Дидактический материал каждой темы в определённой системе включает материал на повторение изученного ранее.  </a:t>
            </a:r>
          </a:p>
          <a:p>
            <a:pPr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2270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6632"/>
            <a:ext cx="7571184" cy="550414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Дидактические принципы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142984"/>
            <a:ext cx="7704856" cy="53127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/>
              <a:t>          Характер заданий обеспечивает возможность изучения и закрепления большого объёма материала при минимальных затратах учебного времени. Этому способствуют задания, в которых необходимо только вставить пропущенные буквы, знаки препинания или же дополнить различные виды анализов слов,  предложений.</a:t>
            </a:r>
          </a:p>
          <a:p>
            <a:pPr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2270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6632"/>
            <a:ext cx="7571184" cy="550414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Дидактические принципы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142984"/>
            <a:ext cx="7704856" cy="53127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/>
              <a:t> </a:t>
            </a:r>
            <a:endParaRPr lang="ru-RU" sz="2800" dirty="0"/>
          </a:p>
          <a:p>
            <a:pPr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899592" y="3576017"/>
            <a:ext cx="7848872" cy="95410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i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1115616" y="1084120"/>
            <a:ext cx="7632848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 класс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Упр.</a:t>
            </a:r>
            <a:r>
              <a:rPr kumimoji="0" lang="ru-RU" sz="28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254.  Восстановите фонетический анализ слова.  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берег - [ </a:t>
            </a:r>
            <a:r>
              <a:rPr kumimoji="0" lang="ru-RU" sz="2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</a:t>
            </a:r>
            <a:r>
              <a:rPr kumimoji="0" lang="ru-RU" sz="28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ru-RU" sz="2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э-р</a:t>
            </a:r>
            <a:r>
              <a:rPr kumimoji="0" lang="ru-RU" sz="28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ru-RU" sz="2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ик</a:t>
            </a: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]    ___ слога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  [ ..]    </a:t>
            </a:r>
            <a:r>
              <a:rPr kumimoji="0" lang="ru-RU" sz="28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28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согл</a:t>
            </a:r>
            <a:r>
              <a:rPr kumimoji="0" lang="ru-RU" sz="28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., </a:t>
            </a:r>
            <a:r>
              <a:rPr kumimoji="0" lang="ru-RU" sz="28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зв</a:t>
            </a:r>
            <a:r>
              <a:rPr kumimoji="0" lang="ru-RU" sz="28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., </a:t>
            </a:r>
            <a:r>
              <a:rPr kumimoji="0" lang="ru-RU" sz="28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парн</a:t>
            </a:r>
            <a:r>
              <a:rPr kumimoji="0" lang="ru-RU" sz="28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.,  ____., </a:t>
            </a:r>
            <a:r>
              <a:rPr kumimoji="0" lang="ru-RU" sz="28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парн</a:t>
            </a:r>
            <a:r>
              <a:rPr kumimoji="0" lang="ru-RU" sz="28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.;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е  [ ..]      - </a:t>
            </a:r>
            <a:r>
              <a:rPr kumimoji="0" lang="ru-RU" sz="28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гл.,______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[.. ]    - </a:t>
            </a:r>
            <a:r>
              <a:rPr kumimoji="0" lang="ru-RU" sz="28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согл</a:t>
            </a:r>
            <a:r>
              <a:rPr kumimoji="0" lang="ru-RU" sz="28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 </a:t>
            </a:r>
            <a:r>
              <a:rPr kumimoji="0" lang="ru-RU" sz="28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сонорн,______</a:t>
            </a:r>
            <a:r>
              <a:rPr kumimoji="0" lang="ru-RU" sz="28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8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парн</a:t>
            </a:r>
            <a:r>
              <a:rPr kumimoji="0" lang="ru-RU" sz="28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.;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е   [и ]   - </a:t>
            </a:r>
            <a:r>
              <a:rPr kumimoji="0" lang="ru-RU" sz="28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гл., _____;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   [.. ]   -  </a:t>
            </a:r>
            <a:r>
              <a:rPr kumimoji="0" lang="ru-RU" sz="28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согл</a:t>
            </a:r>
            <a:r>
              <a:rPr kumimoji="0" lang="ru-RU" sz="28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., ______., </a:t>
            </a:r>
            <a:r>
              <a:rPr kumimoji="0" lang="ru-RU" sz="28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парн</a:t>
            </a:r>
            <a:r>
              <a:rPr kumimoji="0" lang="ru-RU" sz="28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.,  </a:t>
            </a:r>
            <a:r>
              <a:rPr kumimoji="0" lang="ru-RU" sz="28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тв</a:t>
            </a:r>
            <a:r>
              <a:rPr kumimoji="0" lang="ru-RU" sz="28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., </a:t>
            </a:r>
            <a:r>
              <a:rPr kumimoji="0" lang="ru-RU" sz="28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парн</a:t>
            </a:r>
            <a:r>
              <a:rPr kumimoji="0" lang="ru-RU" sz="28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.;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8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__букв</a:t>
            </a:r>
            <a:r>
              <a:rPr kumimoji="0" lang="ru-RU" sz="28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8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___зв</a:t>
            </a:r>
            <a:r>
              <a:rPr kumimoji="0" lang="ru-RU" sz="28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2270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6632"/>
            <a:ext cx="7571184" cy="550414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Структура рабочей тетради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142984"/>
            <a:ext cx="7704856" cy="531275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800" dirty="0"/>
              <a:t> 5 класс  Рекомендации учащимся</a:t>
            </a:r>
          </a:p>
          <a:p>
            <a:pPr>
              <a:buNone/>
            </a:pPr>
            <a:r>
              <a:rPr lang="ru-RU" sz="2800" dirty="0"/>
              <a:t>«Как  работать с тетрадью»</a:t>
            </a:r>
          </a:p>
          <a:p>
            <a:pPr>
              <a:buNone/>
            </a:pPr>
            <a:r>
              <a:rPr lang="ru-RU" sz="2800" dirty="0"/>
              <a:t>5 </a:t>
            </a:r>
            <a:r>
              <a:rPr lang="ru-RU" sz="2800" dirty="0" err="1"/>
              <a:t>кл</a:t>
            </a:r>
            <a:r>
              <a:rPr lang="ru-RU" sz="2800" dirty="0"/>
              <a:t> Тема 1.   Язык – важнейшее средство взаимодействия и познания</a:t>
            </a:r>
          </a:p>
          <a:p>
            <a:pPr>
              <a:buNone/>
            </a:pPr>
            <a:r>
              <a:rPr lang="ru-RU" sz="2800" dirty="0"/>
              <a:t>6 </a:t>
            </a:r>
            <a:r>
              <a:rPr lang="ru-RU" sz="2800" dirty="0" err="1"/>
              <a:t>кл</a:t>
            </a:r>
            <a:r>
              <a:rPr lang="ru-RU" sz="2800" dirty="0"/>
              <a:t>. Тема 1.    Русский язык - государственный язык Российской Федерации </a:t>
            </a:r>
          </a:p>
          <a:p>
            <a:pPr>
              <a:buNone/>
            </a:pPr>
            <a:r>
              <a:rPr lang="ru-RU" sz="2800" dirty="0"/>
              <a:t>7 </a:t>
            </a:r>
            <a:r>
              <a:rPr lang="ru-RU" sz="2800" dirty="0" err="1"/>
              <a:t>кл</a:t>
            </a:r>
            <a:r>
              <a:rPr lang="ru-RU" sz="2800" dirty="0"/>
              <a:t>. Тема 1. Русский язык как развивающееся явление</a:t>
            </a:r>
          </a:p>
          <a:p>
            <a:pPr>
              <a:buNone/>
            </a:pPr>
            <a:r>
              <a:rPr lang="ru-RU" sz="2800" dirty="0"/>
              <a:t>В 6-8 классах после каждой темы следует проверочная работа.</a:t>
            </a:r>
          </a:p>
          <a:p>
            <a:pPr>
              <a:buNone/>
            </a:pPr>
            <a:r>
              <a:rPr lang="ru-RU" sz="2800" dirty="0"/>
              <a:t> В конце рабочей тетради расположено содержание.</a:t>
            </a:r>
          </a:p>
          <a:p>
            <a:pPr>
              <a:buNone/>
            </a:pPr>
            <a:endParaRPr lang="ru-RU" sz="2800" dirty="0"/>
          </a:p>
          <a:p>
            <a:pPr>
              <a:buNone/>
            </a:pPr>
            <a:r>
              <a:rPr lang="ru-RU" sz="2800" dirty="0"/>
              <a:t> </a:t>
            </a:r>
          </a:p>
          <a:p>
            <a:pPr>
              <a:buNone/>
            </a:pPr>
            <a:endParaRPr lang="ru-RU" sz="2800" dirty="0"/>
          </a:p>
          <a:p>
            <a:pPr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2270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6632"/>
            <a:ext cx="7571184" cy="550414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Структура  отдельной темы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142984"/>
            <a:ext cx="7704856" cy="531275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800" dirty="0"/>
              <a:t>Постоянные рубрики</a:t>
            </a:r>
          </a:p>
          <a:p>
            <a:r>
              <a:rPr lang="ru-RU" sz="2800" dirty="0"/>
              <a:t> Говорите правильно.</a:t>
            </a:r>
          </a:p>
          <a:p>
            <a:r>
              <a:rPr lang="ru-RU" sz="2800" dirty="0"/>
              <a:t>Орфографическая разминка.</a:t>
            </a:r>
          </a:p>
          <a:p>
            <a:r>
              <a:rPr lang="ru-RU" sz="2800" dirty="0"/>
              <a:t>Задания на усвоение и закрепление материала по теме на уровне отдельных слов, словосочетаний, предложений.</a:t>
            </a:r>
          </a:p>
          <a:p>
            <a:r>
              <a:rPr lang="ru-RU" sz="2800" dirty="0"/>
              <a:t>Работа с текстом (вставить пропущенные буквы, расставить знаки препинания, выполнить синтаксический анализ предложения и другие задания)</a:t>
            </a:r>
          </a:p>
          <a:p>
            <a:pPr>
              <a:buNone/>
            </a:pPr>
            <a:endParaRPr lang="ru-RU" sz="2800" dirty="0"/>
          </a:p>
          <a:p>
            <a:pPr>
              <a:buNone/>
            </a:pPr>
            <a:endParaRPr lang="ru-RU" sz="2800" dirty="0"/>
          </a:p>
          <a:p>
            <a:pPr>
              <a:buNone/>
            </a:pPr>
            <a:r>
              <a:rPr lang="ru-RU" sz="2800" dirty="0"/>
              <a:t> </a:t>
            </a:r>
          </a:p>
          <a:p>
            <a:pPr>
              <a:buNone/>
            </a:pPr>
            <a:endParaRPr lang="ru-RU" sz="2800" dirty="0"/>
          </a:p>
          <a:p>
            <a:pPr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2270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6632"/>
            <a:ext cx="7571184" cy="550414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Говорите правильно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142984"/>
            <a:ext cx="7704856" cy="53127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/>
              <a:t>5 класс </a:t>
            </a:r>
          </a:p>
          <a:p>
            <a:pPr>
              <a:buNone/>
            </a:pPr>
            <a:r>
              <a:rPr lang="ru-RU" sz="2800" dirty="0"/>
              <a:t>Упр. 6</a:t>
            </a:r>
          </a:p>
          <a:p>
            <a:pPr>
              <a:buNone/>
            </a:pPr>
            <a:r>
              <a:rPr lang="ru-RU" sz="2800" dirty="0"/>
              <a:t> </a:t>
            </a:r>
            <a:r>
              <a:rPr lang="ru-RU" sz="2800" b="1" i="1" dirty="0"/>
              <a:t>Говорите  правильно.  Произносите  правильно сочетание  -</a:t>
            </a:r>
            <a:r>
              <a:rPr lang="ru-RU" sz="2800" b="1" i="1" dirty="0" err="1"/>
              <a:t>чн</a:t>
            </a:r>
            <a:r>
              <a:rPr lang="ru-RU" sz="2800" b="1" i="1" dirty="0"/>
              <a:t>-.</a:t>
            </a:r>
            <a:endParaRPr lang="ru-RU" sz="2800" dirty="0"/>
          </a:p>
          <a:p>
            <a:r>
              <a:rPr lang="ru-RU" sz="2800" dirty="0"/>
              <a:t>(</a:t>
            </a:r>
            <a:r>
              <a:rPr lang="ru-RU" sz="2800" dirty="0" err="1"/>
              <a:t>чн</a:t>
            </a:r>
            <a:r>
              <a:rPr lang="ru-RU" sz="2800" dirty="0"/>
              <a:t>)    солнечный,  игрушечный, огуречный, цветочный, отличный</a:t>
            </a:r>
          </a:p>
          <a:p>
            <a:r>
              <a:rPr lang="ru-RU" sz="2800" dirty="0"/>
              <a:t>(</a:t>
            </a:r>
            <a:r>
              <a:rPr lang="ru-RU" sz="2800" dirty="0" err="1"/>
              <a:t>шн</a:t>
            </a:r>
            <a:r>
              <a:rPr lang="ru-RU" sz="2800" dirty="0"/>
              <a:t>)    скучно, подсвечник, скворечник, конечно, нарочно, чтобы, яичница     </a:t>
            </a:r>
          </a:p>
          <a:p>
            <a:r>
              <a:rPr lang="ru-RU" sz="2800" dirty="0"/>
              <a:t>Допустимы оба варианта (</a:t>
            </a:r>
            <a:r>
              <a:rPr lang="ru-RU" sz="2800" dirty="0" err="1"/>
              <a:t>чн</a:t>
            </a:r>
            <a:r>
              <a:rPr lang="ru-RU" sz="2800" dirty="0"/>
              <a:t>/</a:t>
            </a:r>
            <a:r>
              <a:rPr lang="ru-RU" sz="2800" dirty="0" err="1"/>
              <a:t>шн</a:t>
            </a:r>
            <a:r>
              <a:rPr lang="ru-RU" sz="2800" dirty="0"/>
              <a:t>):   булочная, горничная, шуточный, молочный </a:t>
            </a:r>
          </a:p>
          <a:p>
            <a:pPr>
              <a:buNone/>
            </a:pPr>
            <a:r>
              <a:rPr lang="ru-RU" sz="2800" dirty="0"/>
              <a:t> </a:t>
            </a:r>
          </a:p>
          <a:p>
            <a:pPr>
              <a:buNone/>
            </a:pPr>
            <a:endParaRPr lang="ru-RU" sz="2800" dirty="0"/>
          </a:p>
          <a:p>
            <a:pPr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227011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705</TotalTime>
  <Words>1697</Words>
  <Application>Microsoft Office PowerPoint</Application>
  <PresentationFormat>Экран (4:3)</PresentationFormat>
  <Paragraphs>253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0" baseType="lpstr">
      <vt:lpstr>Arial</vt:lpstr>
      <vt:lpstr>Bookman Old Style</vt:lpstr>
      <vt:lpstr>Calibri</vt:lpstr>
      <vt:lpstr>Monotype Corsiva</vt:lpstr>
      <vt:lpstr>Times New Roman</vt:lpstr>
      <vt:lpstr>Wingdings</vt:lpstr>
      <vt:lpstr>1_Тема Office</vt:lpstr>
      <vt:lpstr> А.Н.Рудяков   Г.И.Кривцова</vt:lpstr>
      <vt:lpstr>Функции рабочей тетради </vt:lpstr>
      <vt:lpstr> Дидактические принципы</vt:lpstr>
      <vt:lpstr>   Дидактические принципы</vt:lpstr>
      <vt:lpstr>   Дидактические принципы</vt:lpstr>
      <vt:lpstr>   Дидактические принципы</vt:lpstr>
      <vt:lpstr>  Структура рабочей тетради</vt:lpstr>
      <vt:lpstr>  Структура  отдельной темы</vt:lpstr>
      <vt:lpstr>   Говорите правильно</vt:lpstr>
      <vt:lpstr>   Говорите правильно</vt:lpstr>
      <vt:lpstr>   Говорите правильно</vt:lpstr>
      <vt:lpstr>   Говорите правильно</vt:lpstr>
      <vt:lpstr>   Говорите правильно</vt:lpstr>
      <vt:lpstr>   Говорите правильно</vt:lpstr>
      <vt:lpstr>    Орфографическая разминка</vt:lpstr>
      <vt:lpstr>    Орфографическая разминка</vt:lpstr>
      <vt:lpstr>    Орфографическая разминка</vt:lpstr>
      <vt:lpstr>    Орфографическая разминка</vt:lpstr>
      <vt:lpstr>     Изучение новой темы</vt:lpstr>
      <vt:lpstr>      Работа с текстом</vt:lpstr>
      <vt:lpstr>      Работа с текстом</vt:lpstr>
      <vt:lpstr>       Заключение</vt:lpstr>
      <vt:lpstr>    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user</cp:lastModifiedBy>
  <cp:revision>72</cp:revision>
  <dcterms:created xsi:type="dcterms:W3CDTF">2015-07-02T12:34:06Z</dcterms:created>
  <dcterms:modified xsi:type="dcterms:W3CDTF">2022-09-14T13:03:08Z</dcterms:modified>
</cp:coreProperties>
</file>